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341" r:id="rId3"/>
    <p:sldId id="310" r:id="rId4"/>
    <p:sldId id="271" r:id="rId5"/>
    <p:sldId id="313" r:id="rId6"/>
    <p:sldId id="315" r:id="rId7"/>
    <p:sldId id="273" r:id="rId8"/>
    <p:sldId id="293" r:id="rId9"/>
    <p:sldId id="294" r:id="rId10"/>
    <p:sldId id="336" r:id="rId11"/>
    <p:sldId id="342" r:id="rId12"/>
    <p:sldId id="299" r:id="rId13"/>
    <p:sldId id="350" r:id="rId14"/>
    <p:sldId id="352" r:id="rId15"/>
    <p:sldId id="351" r:id="rId16"/>
    <p:sldId id="339" r:id="rId17"/>
    <p:sldId id="353" r:id="rId18"/>
    <p:sldId id="354" r:id="rId19"/>
    <p:sldId id="345" r:id="rId20"/>
    <p:sldId id="355" r:id="rId21"/>
    <p:sldId id="356" r:id="rId22"/>
    <p:sldId id="346" r:id="rId23"/>
    <p:sldId id="348" r:id="rId24"/>
    <p:sldId id="309" r:id="rId25"/>
    <p:sldId id="268" r:id="rId26"/>
    <p:sldId id="357" r:id="rId27"/>
  </p:sldIdLst>
  <p:sldSz cx="18288000" cy="10287000"/>
  <p:notesSz cx="6858000" cy="9144000"/>
  <p:embeddedFontLst>
    <p:embeddedFont>
      <p:font typeface="Antonio Bold" panose="020B0604020202020204" charset="0"/>
      <p:regular r:id="rId29"/>
      <p:bold r:id="rId30"/>
    </p:embeddedFont>
    <p:embeddedFont>
      <p:font typeface="Barlow" panose="020B060402020202020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Montserrat" panose="020B0604020202020204" charset="0"/>
      <p:regular r:id="rId39"/>
      <p:bold r:id="rId40"/>
      <p:italic r:id="rId41"/>
      <p:boldItalic r:id="rId42"/>
    </p:embeddedFont>
    <p:embeddedFont>
      <p:font typeface="Raleway" panose="020B0604020202020204" charset="0"/>
      <p:regular r:id="rId43"/>
      <p:bold r:id="rId44"/>
      <p:italic r:id="rId45"/>
      <p:boldItalic r:id="rId46"/>
    </p:embeddedFont>
    <p:embeddedFont>
      <p:font typeface="Verdana" panose="020B0604030504040204"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s Bolton" initials="CB" lastIdx="1" clrIdx="0">
    <p:extLst>
      <p:ext uri="{19B8F6BF-5375-455C-9EA6-DF929625EA0E}">
        <p15:presenceInfo xmlns:p15="http://schemas.microsoft.com/office/powerpoint/2012/main" userId="42254106b65d6a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DCE6F2"/>
    <a:srgbClr val="10253F"/>
    <a:srgbClr val="FFFFFF"/>
    <a:srgbClr val="F2F2F2"/>
    <a:srgbClr val="ED7D31"/>
    <a:srgbClr val="F89E53"/>
    <a:srgbClr val="FF9933"/>
    <a:srgbClr val="FCCA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1D5080-9559-D7EE-74A4-F5BEE635B1DC}" v="3155" dt="2024-12-10T16:36:47.463"/>
    <p1510:client id="{4CE58A3C-AC5B-40DE-845D-5190318574CE}" v="726" dt="2024-12-10T16:45:34.641"/>
    <p1510:client id="{61A5D5BF-1F60-EC86-6A84-D535937C16BA}" v="211" dt="2024-12-10T15:06:25.182"/>
    <p1510:client id="{E4E95F36-DC86-B88B-D2AE-E63440CB24E2}" v="17" dt="2024-12-11T02:05:34.692"/>
  </p1510:revLst>
</p1510:revInfo>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240" y="3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344F1D-3325-40CB-A71F-A79307D22CED}" type="doc">
      <dgm:prSet loTypeId="urn:microsoft.com/office/officeart/2005/8/layout/venn2" loCatId="relationship" qsTypeId="urn:microsoft.com/office/officeart/2005/8/quickstyle/simple1" qsCatId="simple" csTypeId="urn:microsoft.com/office/officeart/2005/8/colors/accent6_1" csCatId="accent6" phldr="1"/>
      <dgm:spPr/>
      <dgm:t>
        <a:bodyPr/>
        <a:lstStyle/>
        <a:p>
          <a:endParaRPr lang="en-IN"/>
        </a:p>
      </dgm:t>
    </dgm:pt>
    <dgm:pt modelId="{746B4EF9-BF3A-40BA-AFB2-066011491528}">
      <dgm:prSet phldrT="[Text]"/>
      <dgm:spPr>
        <a:xfrm>
          <a:off x="1391698" y="0"/>
          <a:ext cx="3975621" cy="3975621"/>
        </a:xfrm>
        <a:ln>
          <a:solidFill>
            <a:schemeClr val="accent1">
              <a:lumMod val="75000"/>
            </a:schemeClr>
          </a:solidFill>
        </a:ln>
      </dgm:spPr>
      <dgm:t>
        <a:bodyPr/>
        <a:lstStyle/>
        <a:p>
          <a:r>
            <a:rPr lang="en-IN" b="1"/>
            <a:t>$70 billion</a:t>
          </a:r>
          <a:endParaRPr lang="en-IN">
            <a:latin typeface="Calibri" panose="020F0502020204030204"/>
            <a:ea typeface="+mn-ea"/>
            <a:cs typeface="+mn-cs"/>
          </a:endParaRPr>
        </a:p>
      </dgm:t>
    </dgm:pt>
    <dgm:pt modelId="{1954D69E-B74F-4B4C-92A9-ACC18C47A984}" type="parTrans" cxnId="{6915F751-B358-4E82-A29A-FC970199FF41}">
      <dgm:prSet/>
      <dgm:spPr/>
      <dgm:t>
        <a:bodyPr/>
        <a:lstStyle/>
        <a:p>
          <a:endParaRPr lang="en-IN"/>
        </a:p>
      </dgm:t>
    </dgm:pt>
    <dgm:pt modelId="{0B14DF90-4A8A-4E4D-9AD4-5A31ECC3D299}" type="sibTrans" cxnId="{6915F751-B358-4E82-A29A-FC970199FF41}">
      <dgm:prSet/>
      <dgm:spPr/>
      <dgm:t>
        <a:bodyPr/>
        <a:lstStyle/>
        <a:p>
          <a:endParaRPr lang="en-IN"/>
        </a:p>
      </dgm:t>
    </dgm:pt>
    <dgm:pt modelId="{C97EDADC-8ECD-42D4-89AC-847633F19078}">
      <dgm:prSet phldrT="[Text]"/>
      <dgm:spPr>
        <a:xfrm>
          <a:off x="1888651" y="993905"/>
          <a:ext cx="2981715" cy="2981715"/>
        </a:xfrm>
        <a:ln>
          <a:solidFill>
            <a:schemeClr val="accent1">
              <a:lumMod val="75000"/>
            </a:schemeClr>
          </a:solidFill>
        </a:ln>
      </dgm:spPr>
      <dgm:t>
        <a:bodyPr/>
        <a:lstStyle/>
        <a:p>
          <a:r>
            <a:rPr lang="en-IN" b="1"/>
            <a:t>$28.2 billion</a:t>
          </a:r>
          <a:endParaRPr lang="en-IN">
            <a:latin typeface="Calibri" panose="020F0502020204030204"/>
            <a:ea typeface="+mn-ea"/>
            <a:cs typeface="+mn-cs"/>
          </a:endParaRPr>
        </a:p>
      </dgm:t>
    </dgm:pt>
    <dgm:pt modelId="{A3260F69-CA56-4346-A57E-769087C36739}" type="parTrans" cxnId="{3DEA3B12-D7FA-440A-BE79-775519D6910A}">
      <dgm:prSet/>
      <dgm:spPr/>
      <dgm:t>
        <a:bodyPr/>
        <a:lstStyle/>
        <a:p>
          <a:endParaRPr lang="en-IN"/>
        </a:p>
      </dgm:t>
    </dgm:pt>
    <dgm:pt modelId="{5909561E-9CA8-4668-901B-DE46BDCB26D4}" type="sibTrans" cxnId="{3DEA3B12-D7FA-440A-BE79-775519D6910A}">
      <dgm:prSet/>
      <dgm:spPr/>
      <dgm:t>
        <a:bodyPr/>
        <a:lstStyle/>
        <a:p>
          <a:endParaRPr lang="en-IN"/>
        </a:p>
      </dgm:t>
    </dgm:pt>
    <dgm:pt modelId="{E5EFF1E8-ABE4-4362-A50E-B875D125BD96}">
      <dgm:prSet phldrT="[Text]"/>
      <dgm:spPr>
        <a:xfrm>
          <a:off x="2385603" y="1987810"/>
          <a:ext cx="1987810" cy="1987810"/>
        </a:xfrm>
        <a:ln>
          <a:solidFill>
            <a:schemeClr val="accent1">
              <a:lumMod val="75000"/>
            </a:schemeClr>
          </a:solidFill>
        </a:ln>
      </dgm:spPr>
      <dgm:t>
        <a:bodyPr/>
        <a:lstStyle/>
        <a:p>
          <a:r>
            <a:rPr lang="en-IN" b="1"/>
            <a:t>$564 million</a:t>
          </a:r>
          <a:endParaRPr lang="en-IN">
            <a:latin typeface="Calibri" panose="020F0502020204030204"/>
            <a:ea typeface="+mn-ea"/>
            <a:cs typeface="+mn-cs"/>
          </a:endParaRPr>
        </a:p>
      </dgm:t>
    </dgm:pt>
    <dgm:pt modelId="{14B6BEEE-EB27-4CAC-B0EE-383B99B876FC}" type="parTrans" cxnId="{154FA2CE-CAB5-4733-8C08-DDAE9106897D}">
      <dgm:prSet/>
      <dgm:spPr/>
      <dgm:t>
        <a:bodyPr/>
        <a:lstStyle/>
        <a:p>
          <a:endParaRPr lang="en-IN"/>
        </a:p>
      </dgm:t>
    </dgm:pt>
    <dgm:pt modelId="{D5317EF5-6EDB-436F-B2D4-C6A7CD409F02}" type="sibTrans" cxnId="{154FA2CE-CAB5-4733-8C08-DDAE9106897D}">
      <dgm:prSet/>
      <dgm:spPr/>
      <dgm:t>
        <a:bodyPr/>
        <a:lstStyle/>
        <a:p>
          <a:endParaRPr lang="en-IN"/>
        </a:p>
      </dgm:t>
    </dgm:pt>
    <dgm:pt modelId="{F2B9CC1C-BDE6-4CDB-A758-74CC86A3F31F}" type="pres">
      <dgm:prSet presAssocID="{DD344F1D-3325-40CB-A71F-A79307D22CED}" presName="Name0" presStyleCnt="0">
        <dgm:presLayoutVars>
          <dgm:chMax val="7"/>
          <dgm:resizeHandles val="exact"/>
        </dgm:presLayoutVars>
      </dgm:prSet>
      <dgm:spPr/>
    </dgm:pt>
    <dgm:pt modelId="{8451ED41-C590-464C-8723-134AEB39DBB3}" type="pres">
      <dgm:prSet presAssocID="{DD344F1D-3325-40CB-A71F-A79307D22CED}" presName="comp1" presStyleCnt="0"/>
      <dgm:spPr/>
    </dgm:pt>
    <dgm:pt modelId="{2BE2AAFC-BEAE-481D-B557-81DE68A237F7}" type="pres">
      <dgm:prSet presAssocID="{DD344F1D-3325-40CB-A71F-A79307D22CED}" presName="circle1" presStyleLbl="node1" presStyleIdx="0" presStyleCnt="3"/>
      <dgm:spPr>
        <a:prstGeom prst="ellipse">
          <a:avLst/>
        </a:prstGeom>
      </dgm:spPr>
    </dgm:pt>
    <dgm:pt modelId="{ED7C1346-0397-438A-9AAD-8BE2335EC6BB}" type="pres">
      <dgm:prSet presAssocID="{DD344F1D-3325-40CB-A71F-A79307D22CED}" presName="c1text" presStyleLbl="node1" presStyleIdx="0" presStyleCnt="3">
        <dgm:presLayoutVars>
          <dgm:bulletEnabled val="1"/>
        </dgm:presLayoutVars>
      </dgm:prSet>
      <dgm:spPr/>
    </dgm:pt>
    <dgm:pt modelId="{8F11973F-33EE-445B-8E28-2D5EAC0DA289}" type="pres">
      <dgm:prSet presAssocID="{DD344F1D-3325-40CB-A71F-A79307D22CED}" presName="comp2" presStyleCnt="0"/>
      <dgm:spPr/>
    </dgm:pt>
    <dgm:pt modelId="{5783AC22-EAAA-4B02-9505-F9F67BC8F71A}" type="pres">
      <dgm:prSet presAssocID="{DD344F1D-3325-40CB-A71F-A79307D22CED}" presName="circle2" presStyleLbl="node1" presStyleIdx="1" presStyleCnt="3"/>
      <dgm:spPr>
        <a:prstGeom prst="ellipse">
          <a:avLst/>
        </a:prstGeom>
      </dgm:spPr>
    </dgm:pt>
    <dgm:pt modelId="{4871E181-12FC-48FB-9E74-6BA476466234}" type="pres">
      <dgm:prSet presAssocID="{DD344F1D-3325-40CB-A71F-A79307D22CED}" presName="c2text" presStyleLbl="node1" presStyleIdx="1" presStyleCnt="3">
        <dgm:presLayoutVars>
          <dgm:bulletEnabled val="1"/>
        </dgm:presLayoutVars>
      </dgm:prSet>
      <dgm:spPr/>
    </dgm:pt>
    <dgm:pt modelId="{901532F9-DC54-486E-8432-B2395DAF1269}" type="pres">
      <dgm:prSet presAssocID="{DD344F1D-3325-40CB-A71F-A79307D22CED}" presName="comp3" presStyleCnt="0"/>
      <dgm:spPr/>
    </dgm:pt>
    <dgm:pt modelId="{0927306A-DE0F-4C43-94ED-305F00916AD7}" type="pres">
      <dgm:prSet presAssocID="{DD344F1D-3325-40CB-A71F-A79307D22CED}" presName="circle3" presStyleLbl="node1" presStyleIdx="2" presStyleCnt="3"/>
      <dgm:spPr>
        <a:prstGeom prst="ellipse">
          <a:avLst/>
        </a:prstGeom>
      </dgm:spPr>
    </dgm:pt>
    <dgm:pt modelId="{DFA2E1B6-C653-4ECD-AABA-E3551E5267D7}" type="pres">
      <dgm:prSet presAssocID="{DD344F1D-3325-40CB-A71F-A79307D22CED}" presName="c3text" presStyleLbl="node1" presStyleIdx="2" presStyleCnt="3">
        <dgm:presLayoutVars>
          <dgm:bulletEnabled val="1"/>
        </dgm:presLayoutVars>
      </dgm:prSet>
      <dgm:spPr/>
    </dgm:pt>
  </dgm:ptLst>
  <dgm:cxnLst>
    <dgm:cxn modelId="{3DEA3B12-D7FA-440A-BE79-775519D6910A}" srcId="{DD344F1D-3325-40CB-A71F-A79307D22CED}" destId="{C97EDADC-8ECD-42D4-89AC-847633F19078}" srcOrd="1" destOrd="0" parTransId="{A3260F69-CA56-4346-A57E-769087C36739}" sibTransId="{5909561E-9CA8-4668-901B-DE46BDCB26D4}"/>
    <dgm:cxn modelId="{69D89837-AE44-447D-BEBD-713B62821E4E}" type="presOf" srcId="{DD344F1D-3325-40CB-A71F-A79307D22CED}" destId="{F2B9CC1C-BDE6-4CDB-A758-74CC86A3F31F}" srcOrd="0" destOrd="0" presId="urn:microsoft.com/office/officeart/2005/8/layout/venn2"/>
    <dgm:cxn modelId="{5048B446-AC55-441E-A5AC-1FA804A23A0B}" type="presOf" srcId="{746B4EF9-BF3A-40BA-AFB2-066011491528}" destId="{2BE2AAFC-BEAE-481D-B557-81DE68A237F7}" srcOrd="0" destOrd="0" presId="urn:microsoft.com/office/officeart/2005/8/layout/venn2"/>
    <dgm:cxn modelId="{6EF22650-71F8-46AA-B2F3-3FB7C09D1771}" type="presOf" srcId="{C97EDADC-8ECD-42D4-89AC-847633F19078}" destId="{5783AC22-EAAA-4B02-9505-F9F67BC8F71A}" srcOrd="0" destOrd="0" presId="urn:microsoft.com/office/officeart/2005/8/layout/venn2"/>
    <dgm:cxn modelId="{6915F751-B358-4E82-A29A-FC970199FF41}" srcId="{DD344F1D-3325-40CB-A71F-A79307D22CED}" destId="{746B4EF9-BF3A-40BA-AFB2-066011491528}" srcOrd="0" destOrd="0" parTransId="{1954D69E-B74F-4B4C-92A9-ACC18C47A984}" sibTransId="{0B14DF90-4A8A-4E4D-9AD4-5A31ECC3D299}"/>
    <dgm:cxn modelId="{3E5E3453-8B05-494C-B7DD-8F789CE1047E}" type="presOf" srcId="{E5EFF1E8-ABE4-4362-A50E-B875D125BD96}" destId="{DFA2E1B6-C653-4ECD-AABA-E3551E5267D7}" srcOrd="1" destOrd="0" presId="urn:microsoft.com/office/officeart/2005/8/layout/venn2"/>
    <dgm:cxn modelId="{1D633193-84D8-41E9-9BEA-42E4AE88C1C3}" type="presOf" srcId="{746B4EF9-BF3A-40BA-AFB2-066011491528}" destId="{ED7C1346-0397-438A-9AAD-8BE2335EC6BB}" srcOrd="1" destOrd="0" presId="urn:microsoft.com/office/officeart/2005/8/layout/venn2"/>
    <dgm:cxn modelId="{154FA2CE-CAB5-4733-8C08-DDAE9106897D}" srcId="{DD344F1D-3325-40CB-A71F-A79307D22CED}" destId="{E5EFF1E8-ABE4-4362-A50E-B875D125BD96}" srcOrd="2" destOrd="0" parTransId="{14B6BEEE-EB27-4CAC-B0EE-383B99B876FC}" sibTransId="{D5317EF5-6EDB-436F-B2D4-C6A7CD409F02}"/>
    <dgm:cxn modelId="{BC82ABE1-F8A3-46C7-A8A9-E359E0C156F0}" type="presOf" srcId="{E5EFF1E8-ABE4-4362-A50E-B875D125BD96}" destId="{0927306A-DE0F-4C43-94ED-305F00916AD7}" srcOrd="0" destOrd="0" presId="urn:microsoft.com/office/officeart/2005/8/layout/venn2"/>
    <dgm:cxn modelId="{76C1ADE8-3E68-44A1-9298-A83070409F2A}" type="presOf" srcId="{C97EDADC-8ECD-42D4-89AC-847633F19078}" destId="{4871E181-12FC-48FB-9E74-6BA476466234}" srcOrd="1" destOrd="0" presId="urn:microsoft.com/office/officeart/2005/8/layout/venn2"/>
    <dgm:cxn modelId="{D86D7FDC-6353-4BA1-AE90-91314EE84F6A}" type="presParOf" srcId="{F2B9CC1C-BDE6-4CDB-A758-74CC86A3F31F}" destId="{8451ED41-C590-464C-8723-134AEB39DBB3}" srcOrd="0" destOrd="0" presId="urn:microsoft.com/office/officeart/2005/8/layout/venn2"/>
    <dgm:cxn modelId="{79A2FCE8-97C6-47B7-A077-3470F5B7CF5B}" type="presParOf" srcId="{8451ED41-C590-464C-8723-134AEB39DBB3}" destId="{2BE2AAFC-BEAE-481D-B557-81DE68A237F7}" srcOrd="0" destOrd="0" presId="urn:microsoft.com/office/officeart/2005/8/layout/venn2"/>
    <dgm:cxn modelId="{2001E8A0-D926-4888-A220-3D21930627E0}" type="presParOf" srcId="{8451ED41-C590-464C-8723-134AEB39DBB3}" destId="{ED7C1346-0397-438A-9AAD-8BE2335EC6BB}" srcOrd="1" destOrd="0" presId="urn:microsoft.com/office/officeart/2005/8/layout/venn2"/>
    <dgm:cxn modelId="{8227A953-9708-418C-850B-24986FB12064}" type="presParOf" srcId="{F2B9CC1C-BDE6-4CDB-A758-74CC86A3F31F}" destId="{8F11973F-33EE-445B-8E28-2D5EAC0DA289}" srcOrd="1" destOrd="0" presId="urn:microsoft.com/office/officeart/2005/8/layout/venn2"/>
    <dgm:cxn modelId="{63F99341-D2DC-4256-A8D3-412F66819B89}" type="presParOf" srcId="{8F11973F-33EE-445B-8E28-2D5EAC0DA289}" destId="{5783AC22-EAAA-4B02-9505-F9F67BC8F71A}" srcOrd="0" destOrd="0" presId="urn:microsoft.com/office/officeart/2005/8/layout/venn2"/>
    <dgm:cxn modelId="{0BD8D4D5-D41A-4F9B-88FD-86DA00EB0EF8}" type="presParOf" srcId="{8F11973F-33EE-445B-8E28-2D5EAC0DA289}" destId="{4871E181-12FC-48FB-9E74-6BA476466234}" srcOrd="1" destOrd="0" presId="urn:microsoft.com/office/officeart/2005/8/layout/venn2"/>
    <dgm:cxn modelId="{23E4EAB6-377C-4E17-A90D-6389D8FA740D}" type="presParOf" srcId="{F2B9CC1C-BDE6-4CDB-A758-74CC86A3F31F}" destId="{901532F9-DC54-486E-8432-B2395DAF1269}" srcOrd="2" destOrd="0" presId="urn:microsoft.com/office/officeart/2005/8/layout/venn2"/>
    <dgm:cxn modelId="{374D50A8-F5A5-43D6-9CD4-AD2528D84802}" type="presParOf" srcId="{901532F9-DC54-486E-8432-B2395DAF1269}" destId="{0927306A-DE0F-4C43-94ED-305F00916AD7}" srcOrd="0" destOrd="0" presId="urn:microsoft.com/office/officeart/2005/8/layout/venn2"/>
    <dgm:cxn modelId="{301AC02E-0AB1-4E55-A8F9-DF8BF733D4BC}" type="presParOf" srcId="{901532F9-DC54-486E-8432-B2395DAF1269}" destId="{DFA2E1B6-C653-4ECD-AABA-E3551E5267D7}"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C08995-0A06-4692-A667-D87FC34CAEDF}" type="doc">
      <dgm:prSet loTypeId="urn:microsoft.com/office/officeart/2005/8/layout/pyramid3" loCatId="pyramid" qsTypeId="urn:microsoft.com/office/officeart/2005/8/quickstyle/simple1" qsCatId="simple" csTypeId="urn:microsoft.com/office/officeart/2005/8/colors/accent2_1" csCatId="accent2" phldr="1"/>
      <dgm:spPr/>
      <dgm:t>
        <a:bodyPr/>
        <a:lstStyle/>
        <a:p>
          <a:endParaRPr lang="en-IN"/>
        </a:p>
      </dgm:t>
    </dgm:pt>
    <dgm:pt modelId="{1B77F4E2-4054-44C5-8439-BAAC1D809E85}">
      <dgm:prSet phldrT="[Text]" custT="1"/>
      <dgm:spPr>
        <a:ln>
          <a:solidFill>
            <a:schemeClr val="accent1">
              <a:lumMod val="50000"/>
            </a:schemeClr>
          </a:solidFill>
        </a:ln>
      </dgm:spPr>
      <dgm:t>
        <a:bodyPr/>
        <a:lstStyle/>
        <a:p>
          <a:r>
            <a:rPr lang="de-DE" sz="2000" b="1">
              <a:latin typeface="+mn-lt"/>
              <a:cs typeface="Arial" panose="020B0604020202020204" pitchFamily="34" charset="0"/>
            </a:rPr>
            <a:t>TARGET MARKET:</a:t>
          </a:r>
        </a:p>
        <a:p>
          <a:endParaRPr lang="de-DE" sz="1800" b="1">
            <a:latin typeface="+mn-lt"/>
            <a:cs typeface="Arial" panose="020B0604020202020204" pitchFamily="34" charset="0"/>
          </a:endParaRPr>
        </a:p>
        <a:p>
          <a:r>
            <a:rPr lang="de-DE" sz="1800">
              <a:latin typeface="+mn-lt"/>
              <a:cs typeface="Arial" panose="020B0604020202020204" pitchFamily="34" charset="0"/>
            </a:rPr>
            <a:t> </a:t>
          </a:r>
        </a:p>
      </dgm:t>
    </dgm:pt>
    <dgm:pt modelId="{C067D827-58D6-4BB7-B862-87652879F687}" type="parTrans" cxnId="{6F7BCFFC-5685-445A-8A80-F7B3A816B052}">
      <dgm:prSet/>
      <dgm:spPr/>
      <dgm:t>
        <a:bodyPr/>
        <a:lstStyle/>
        <a:p>
          <a:endParaRPr lang="de-DE" sz="2400">
            <a:latin typeface="+mn-lt"/>
          </a:endParaRPr>
        </a:p>
      </dgm:t>
    </dgm:pt>
    <dgm:pt modelId="{DCC0FA10-27F4-428E-A55C-7BFE43B8D6A1}" type="sibTrans" cxnId="{6F7BCFFC-5685-445A-8A80-F7B3A816B052}">
      <dgm:prSet/>
      <dgm:spPr/>
      <dgm:t>
        <a:bodyPr/>
        <a:lstStyle/>
        <a:p>
          <a:endParaRPr lang="de-DE" sz="2400">
            <a:latin typeface="+mn-lt"/>
          </a:endParaRPr>
        </a:p>
      </dgm:t>
    </dgm:pt>
    <dgm:pt modelId="{89124381-D640-426D-B253-4D1A874C75B4}">
      <dgm:prSet phldrT="[Text]" custT="1"/>
      <dgm:spPr>
        <a:ln>
          <a:solidFill>
            <a:schemeClr val="tx2">
              <a:lumMod val="50000"/>
            </a:schemeClr>
          </a:solidFill>
        </a:ln>
      </dgm:spPr>
      <dgm:t>
        <a:bodyPr/>
        <a:lstStyle/>
        <a:p>
          <a:pPr algn="ctr"/>
          <a:r>
            <a:rPr lang="de-DE" sz="1800" b="1">
              <a:latin typeface="+mn-lt"/>
              <a:cs typeface="Arial" panose="020B0604020202020204" pitchFamily="34" charset="0"/>
            </a:rPr>
            <a:t> </a:t>
          </a:r>
        </a:p>
        <a:p>
          <a:pPr algn="ctr"/>
          <a:endParaRPr lang="de-DE" sz="1800" b="0">
            <a:latin typeface="+mn-lt"/>
            <a:cs typeface="Arial" panose="020B0604020202020204" pitchFamily="34" charset="0"/>
          </a:endParaRPr>
        </a:p>
      </dgm:t>
    </dgm:pt>
    <dgm:pt modelId="{E7A18DAA-BC05-4839-9C1F-A64F22600D8C}" type="parTrans" cxnId="{2255E916-F98E-4667-9893-DF40C3CF220E}">
      <dgm:prSet/>
      <dgm:spPr/>
      <dgm:t>
        <a:bodyPr/>
        <a:lstStyle/>
        <a:p>
          <a:endParaRPr lang="de-DE" sz="2400">
            <a:latin typeface="+mn-lt"/>
          </a:endParaRPr>
        </a:p>
      </dgm:t>
    </dgm:pt>
    <dgm:pt modelId="{5B0535CC-E61B-420F-921D-62F4C85520B5}" type="sibTrans" cxnId="{2255E916-F98E-4667-9893-DF40C3CF220E}">
      <dgm:prSet/>
      <dgm:spPr/>
      <dgm:t>
        <a:bodyPr/>
        <a:lstStyle/>
        <a:p>
          <a:endParaRPr lang="de-DE" sz="2400">
            <a:latin typeface="+mn-lt"/>
          </a:endParaRPr>
        </a:p>
      </dgm:t>
    </dgm:pt>
    <dgm:pt modelId="{D4302C08-0B0E-4DFF-B831-670196B8A703}">
      <dgm:prSet phldrT="[Text]" custT="1"/>
      <dgm:spPr>
        <a:ln>
          <a:solidFill>
            <a:schemeClr val="tx2">
              <a:lumMod val="50000"/>
            </a:schemeClr>
          </a:solidFill>
        </a:ln>
      </dgm:spPr>
      <dgm:t>
        <a:bodyPr/>
        <a:lstStyle/>
        <a:p>
          <a:pPr algn="ctr">
            <a:lnSpc>
              <a:spcPct val="90000"/>
            </a:lnSpc>
          </a:pPr>
          <a:endParaRPr lang="de-DE" sz="1800">
            <a:latin typeface="+mn-lt"/>
            <a:cs typeface="Arial" panose="020B0604020202020204" pitchFamily="34" charset="0"/>
          </a:endParaRPr>
        </a:p>
      </dgm:t>
    </dgm:pt>
    <dgm:pt modelId="{34BF3499-FD55-441F-AF06-BBB55804704C}" type="parTrans" cxnId="{D13609CC-BF64-4283-B375-996ED0D6E430}">
      <dgm:prSet/>
      <dgm:spPr/>
      <dgm:t>
        <a:bodyPr/>
        <a:lstStyle/>
        <a:p>
          <a:endParaRPr lang="de-DE" sz="2400">
            <a:latin typeface="+mn-lt"/>
          </a:endParaRPr>
        </a:p>
      </dgm:t>
    </dgm:pt>
    <dgm:pt modelId="{95A280FD-9DD1-42AB-82EC-4058973521FC}" type="sibTrans" cxnId="{D13609CC-BF64-4283-B375-996ED0D6E430}">
      <dgm:prSet/>
      <dgm:spPr/>
      <dgm:t>
        <a:bodyPr/>
        <a:lstStyle/>
        <a:p>
          <a:endParaRPr lang="de-DE" sz="2400">
            <a:latin typeface="+mn-lt"/>
          </a:endParaRPr>
        </a:p>
      </dgm:t>
    </dgm:pt>
    <dgm:pt modelId="{11880C8A-DE3B-4D4A-BB2A-56AB99C538BE}">
      <dgm:prSet phldrT="[Text]" custT="1"/>
      <dgm:spPr>
        <a:ln>
          <a:solidFill>
            <a:schemeClr val="tx2">
              <a:lumMod val="75000"/>
            </a:schemeClr>
          </a:solidFill>
        </a:ln>
      </dgm:spPr>
      <dgm:t>
        <a:bodyPr/>
        <a:lstStyle/>
        <a:p>
          <a:pPr algn="ctr"/>
          <a:r>
            <a:rPr lang="de-DE" sz="2000" b="1">
              <a:latin typeface="+mn-lt"/>
              <a:cs typeface="Arial" panose="020B0604020202020204" pitchFamily="34" charset="0"/>
            </a:rPr>
            <a:t>LEADS:</a:t>
          </a:r>
        </a:p>
        <a:p>
          <a:pPr algn="ctr"/>
          <a:endParaRPr lang="de-DE" sz="2000" b="1">
            <a:latin typeface="+mn-lt"/>
            <a:cs typeface="Arial" panose="020B0604020202020204" pitchFamily="34" charset="0"/>
          </a:endParaRPr>
        </a:p>
        <a:p>
          <a:pPr algn="ctr"/>
          <a:r>
            <a:rPr lang="de-DE" sz="1800" b="1">
              <a:latin typeface="+mn-lt"/>
              <a:cs typeface="Arial" panose="020B0604020202020204" pitchFamily="34" charset="0"/>
            </a:rPr>
            <a:t>  </a:t>
          </a:r>
        </a:p>
        <a:p>
          <a:pPr algn="ctr"/>
          <a:endParaRPr lang="de-DE" sz="1800" b="0">
            <a:latin typeface="+mn-lt"/>
            <a:cs typeface="Arial" panose="020B0604020202020204" pitchFamily="34" charset="0"/>
          </a:endParaRPr>
        </a:p>
      </dgm:t>
    </dgm:pt>
    <dgm:pt modelId="{ED62723E-6919-451D-A1CC-9607B26064A4}" type="parTrans" cxnId="{1E291445-3153-461C-AB66-06E1B7809C99}">
      <dgm:prSet/>
      <dgm:spPr/>
      <dgm:t>
        <a:bodyPr/>
        <a:lstStyle/>
        <a:p>
          <a:endParaRPr lang="de-DE" sz="2400">
            <a:latin typeface="+mn-lt"/>
          </a:endParaRPr>
        </a:p>
      </dgm:t>
    </dgm:pt>
    <dgm:pt modelId="{31871C92-E695-4083-AA22-764C465EC697}" type="sibTrans" cxnId="{1E291445-3153-461C-AB66-06E1B7809C99}">
      <dgm:prSet/>
      <dgm:spPr/>
      <dgm:t>
        <a:bodyPr/>
        <a:lstStyle/>
        <a:p>
          <a:endParaRPr lang="de-DE" sz="2400">
            <a:latin typeface="+mn-lt"/>
          </a:endParaRPr>
        </a:p>
      </dgm:t>
    </dgm:pt>
    <dgm:pt modelId="{D8783527-D5E7-4F04-B0F3-E1AEFA6F2585}" type="pres">
      <dgm:prSet presAssocID="{68C08995-0A06-4692-A667-D87FC34CAEDF}" presName="Name0" presStyleCnt="0">
        <dgm:presLayoutVars>
          <dgm:dir/>
          <dgm:animLvl val="lvl"/>
          <dgm:resizeHandles val="exact"/>
        </dgm:presLayoutVars>
      </dgm:prSet>
      <dgm:spPr/>
    </dgm:pt>
    <dgm:pt modelId="{0AC996AF-C876-4ABA-893C-DD32AC8BC5F9}" type="pres">
      <dgm:prSet presAssocID="{1B77F4E2-4054-44C5-8439-BAAC1D809E85}" presName="Name8" presStyleCnt="0"/>
      <dgm:spPr/>
    </dgm:pt>
    <dgm:pt modelId="{7C2B6F5A-5F5A-42A7-BB03-8526EC8ECB0E}" type="pres">
      <dgm:prSet presAssocID="{1B77F4E2-4054-44C5-8439-BAAC1D809E85}" presName="level" presStyleLbl="node1" presStyleIdx="0" presStyleCnt="4" custLinFactNeighborX="-63949" custLinFactNeighborY="3106">
        <dgm:presLayoutVars>
          <dgm:chMax val="1"/>
          <dgm:bulletEnabled val="1"/>
        </dgm:presLayoutVars>
      </dgm:prSet>
      <dgm:spPr/>
    </dgm:pt>
    <dgm:pt modelId="{60E5429C-6DFB-41DC-A7D6-2B3DF2243655}" type="pres">
      <dgm:prSet presAssocID="{1B77F4E2-4054-44C5-8439-BAAC1D809E85}" presName="levelTx" presStyleLbl="revTx" presStyleIdx="0" presStyleCnt="0">
        <dgm:presLayoutVars>
          <dgm:chMax val="1"/>
          <dgm:bulletEnabled val="1"/>
        </dgm:presLayoutVars>
      </dgm:prSet>
      <dgm:spPr/>
    </dgm:pt>
    <dgm:pt modelId="{CFBD61D2-733F-48B8-B975-93303805372D}" type="pres">
      <dgm:prSet presAssocID="{11880C8A-DE3B-4D4A-BB2A-56AB99C538BE}" presName="Name8" presStyleCnt="0"/>
      <dgm:spPr/>
    </dgm:pt>
    <dgm:pt modelId="{E7BA9A3F-62F1-4C8A-9110-30A46B9CC3D7}" type="pres">
      <dgm:prSet presAssocID="{11880C8A-DE3B-4D4A-BB2A-56AB99C538BE}" presName="level" presStyleLbl="node1" presStyleIdx="1" presStyleCnt="4" custLinFactNeighborX="0" custLinFactNeighborY="2222">
        <dgm:presLayoutVars>
          <dgm:chMax val="1"/>
          <dgm:bulletEnabled val="1"/>
        </dgm:presLayoutVars>
      </dgm:prSet>
      <dgm:spPr/>
    </dgm:pt>
    <dgm:pt modelId="{C3CAF407-6D4B-4D01-83B9-AA702E086A23}" type="pres">
      <dgm:prSet presAssocID="{11880C8A-DE3B-4D4A-BB2A-56AB99C538BE}" presName="levelTx" presStyleLbl="revTx" presStyleIdx="0" presStyleCnt="0">
        <dgm:presLayoutVars>
          <dgm:chMax val="1"/>
          <dgm:bulletEnabled val="1"/>
        </dgm:presLayoutVars>
      </dgm:prSet>
      <dgm:spPr/>
    </dgm:pt>
    <dgm:pt modelId="{92629B2F-F5EF-490D-9F78-E72B81C8853D}" type="pres">
      <dgm:prSet presAssocID="{89124381-D640-426D-B253-4D1A874C75B4}" presName="Name8" presStyleCnt="0"/>
      <dgm:spPr/>
    </dgm:pt>
    <dgm:pt modelId="{DE969564-BBE0-4263-AB30-F2604A7E43AA}" type="pres">
      <dgm:prSet presAssocID="{89124381-D640-426D-B253-4D1A874C75B4}" presName="level" presStyleLbl="node1" presStyleIdx="2" presStyleCnt="4" custScaleY="138807" custLinFactNeighborY="2778">
        <dgm:presLayoutVars>
          <dgm:chMax val="1"/>
          <dgm:bulletEnabled val="1"/>
        </dgm:presLayoutVars>
      </dgm:prSet>
      <dgm:spPr/>
    </dgm:pt>
    <dgm:pt modelId="{F194EA57-6578-4F08-8E05-068A297086B1}" type="pres">
      <dgm:prSet presAssocID="{89124381-D640-426D-B253-4D1A874C75B4}" presName="levelTx" presStyleLbl="revTx" presStyleIdx="0" presStyleCnt="0">
        <dgm:presLayoutVars>
          <dgm:chMax val="1"/>
          <dgm:bulletEnabled val="1"/>
        </dgm:presLayoutVars>
      </dgm:prSet>
      <dgm:spPr/>
    </dgm:pt>
    <dgm:pt modelId="{FB8D457D-B452-4DE6-AF3A-0A701F05EF3B}" type="pres">
      <dgm:prSet presAssocID="{D4302C08-0B0E-4DFF-B831-670196B8A703}" presName="Name8" presStyleCnt="0"/>
      <dgm:spPr/>
    </dgm:pt>
    <dgm:pt modelId="{39C83C79-88BF-48E6-B687-122D3FA17668}" type="pres">
      <dgm:prSet presAssocID="{D4302C08-0B0E-4DFF-B831-670196B8A703}" presName="level" presStyleLbl="node1" presStyleIdx="3" presStyleCnt="4" custScaleX="102507" custScaleY="187973" custLinFactNeighborX="27" custLinFactNeighborY="167">
        <dgm:presLayoutVars>
          <dgm:chMax val="1"/>
          <dgm:bulletEnabled val="1"/>
        </dgm:presLayoutVars>
      </dgm:prSet>
      <dgm:spPr/>
    </dgm:pt>
    <dgm:pt modelId="{0F60B76B-398B-45B6-9BE6-BDA64C0F093D}" type="pres">
      <dgm:prSet presAssocID="{D4302C08-0B0E-4DFF-B831-670196B8A703}" presName="levelTx" presStyleLbl="revTx" presStyleIdx="0" presStyleCnt="0">
        <dgm:presLayoutVars>
          <dgm:chMax val="1"/>
          <dgm:bulletEnabled val="1"/>
        </dgm:presLayoutVars>
      </dgm:prSet>
      <dgm:spPr/>
    </dgm:pt>
  </dgm:ptLst>
  <dgm:cxnLst>
    <dgm:cxn modelId="{2255E916-F98E-4667-9893-DF40C3CF220E}" srcId="{68C08995-0A06-4692-A667-D87FC34CAEDF}" destId="{89124381-D640-426D-B253-4D1A874C75B4}" srcOrd="2" destOrd="0" parTransId="{E7A18DAA-BC05-4839-9C1F-A64F22600D8C}" sibTransId="{5B0535CC-E61B-420F-921D-62F4C85520B5}"/>
    <dgm:cxn modelId="{51A0D222-941D-4FB5-A328-468F2F5CDC12}" type="presOf" srcId="{89124381-D640-426D-B253-4D1A874C75B4}" destId="{DE969564-BBE0-4263-AB30-F2604A7E43AA}" srcOrd="0" destOrd="0" presId="urn:microsoft.com/office/officeart/2005/8/layout/pyramid3"/>
    <dgm:cxn modelId="{5A0BA52F-5C34-4EE2-B04D-9A7AE83FCF68}" type="presOf" srcId="{89124381-D640-426D-B253-4D1A874C75B4}" destId="{F194EA57-6578-4F08-8E05-068A297086B1}" srcOrd="1" destOrd="0" presId="urn:microsoft.com/office/officeart/2005/8/layout/pyramid3"/>
    <dgm:cxn modelId="{1E291445-3153-461C-AB66-06E1B7809C99}" srcId="{68C08995-0A06-4692-A667-D87FC34CAEDF}" destId="{11880C8A-DE3B-4D4A-BB2A-56AB99C538BE}" srcOrd="1" destOrd="0" parTransId="{ED62723E-6919-451D-A1CC-9607B26064A4}" sibTransId="{31871C92-E695-4083-AA22-764C465EC697}"/>
    <dgm:cxn modelId="{1D277A4C-9745-40BB-AE94-1F72656204D2}" type="presOf" srcId="{68C08995-0A06-4692-A667-D87FC34CAEDF}" destId="{D8783527-D5E7-4F04-B0F3-E1AEFA6F2585}" srcOrd="0" destOrd="0" presId="urn:microsoft.com/office/officeart/2005/8/layout/pyramid3"/>
    <dgm:cxn modelId="{160DBD7D-DED5-4C39-A009-75CFF1B78622}" type="presOf" srcId="{D4302C08-0B0E-4DFF-B831-670196B8A703}" destId="{0F60B76B-398B-45B6-9BE6-BDA64C0F093D}" srcOrd="1" destOrd="0" presId="urn:microsoft.com/office/officeart/2005/8/layout/pyramid3"/>
    <dgm:cxn modelId="{2559F681-0269-492E-B9B5-054676E12BC2}" type="presOf" srcId="{1B77F4E2-4054-44C5-8439-BAAC1D809E85}" destId="{60E5429C-6DFB-41DC-A7D6-2B3DF2243655}" srcOrd="1" destOrd="0" presId="urn:microsoft.com/office/officeart/2005/8/layout/pyramid3"/>
    <dgm:cxn modelId="{626E3B87-7369-48F5-BA52-CB3CC15B3AB4}" type="presOf" srcId="{11880C8A-DE3B-4D4A-BB2A-56AB99C538BE}" destId="{E7BA9A3F-62F1-4C8A-9110-30A46B9CC3D7}" srcOrd="0" destOrd="0" presId="urn:microsoft.com/office/officeart/2005/8/layout/pyramid3"/>
    <dgm:cxn modelId="{D13609CC-BF64-4283-B375-996ED0D6E430}" srcId="{68C08995-0A06-4692-A667-D87FC34CAEDF}" destId="{D4302C08-0B0E-4DFF-B831-670196B8A703}" srcOrd="3" destOrd="0" parTransId="{34BF3499-FD55-441F-AF06-BBB55804704C}" sibTransId="{95A280FD-9DD1-42AB-82EC-4058973521FC}"/>
    <dgm:cxn modelId="{AA7722EC-B4A1-4700-B11C-068B084FC693}" type="presOf" srcId="{1B77F4E2-4054-44C5-8439-BAAC1D809E85}" destId="{7C2B6F5A-5F5A-42A7-BB03-8526EC8ECB0E}" srcOrd="0" destOrd="0" presId="urn:microsoft.com/office/officeart/2005/8/layout/pyramid3"/>
    <dgm:cxn modelId="{352B50F2-515B-468D-B9E0-80AFBFE3C89A}" type="presOf" srcId="{11880C8A-DE3B-4D4A-BB2A-56AB99C538BE}" destId="{C3CAF407-6D4B-4D01-83B9-AA702E086A23}" srcOrd="1" destOrd="0" presId="urn:microsoft.com/office/officeart/2005/8/layout/pyramid3"/>
    <dgm:cxn modelId="{804B3AFA-B2BB-4EE9-A456-D781CEA2595F}" type="presOf" srcId="{D4302C08-0B0E-4DFF-B831-670196B8A703}" destId="{39C83C79-88BF-48E6-B687-122D3FA17668}" srcOrd="0" destOrd="0" presId="urn:microsoft.com/office/officeart/2005/8/layout/pyramid3"/>
    <dgm:cxn modelId="{6F7BCFFC-5685-445A-8A80-F7B3A816B052}" srcId="{68C08995-0A06-4692-A667-D87FC34CAEDF}" destId="{1B77F4E2-4054-44C5-8439-BAAC1D809E85}" srcOrd="0" destOrd="0" parTransId="{C067D827-58D6-4BB7-B862-87652879F687}" sibTransId="{DCC0FA10-27F4-428E-A55C-7BFE43B8D6A1}"/>
    <dgm:cxn modelId="{EAAFBB5E-35B5-410F-AF10-7FC0F635084F}" type="presParOf" srcId="{D8783527-D5E7-4F04-B0F3-E1AEFA6F2585}" destId="{0AC996AF-C876-4ABA-893C-DD32AC8BC5F9}" srcOrd="0" destOrd="0" presId="urn:microsoft.com/office/officeart/2005/8/layout/pyramid3"/>
    <dgm:cxn modelId="{5D5A3505-65DA-4631-9442-54E0B9DC1AD0}" type="presParOf" srcId="{0AC996AF-C876-4ABA-893C-DD32AC8BC5F9}" destId="{7C2B6F5A-5F5A-42A7-BB03-8526EC8ECB0E}" srcOrd="0" destOrd="0" presId="urn:microsoft.com/office/officeart/2005/8/layout/pyramid3"/>
    <dgm:cxn modelId="{97A2117A-EB7A-4BC0-B2FB-5870B696E56C}" type="presParOf" srcId="{0AC996AF-C876-4ABA-893C-DD32AC8BC5F9}" destId="{60E5429C-6DFB-41DC-A7D6-2B3DF2243655}" srcOrd="1" destOrd="0" presId="urn:microsoft.com/office/officeart/2005/8/layout/pyramid3"/>
    <dgm:cxn modelId="{28C0B70D-B779-40B5-912A-4104E2E8A077}" type="presParOf" srcId="{D8783527-D5E7-4F04-B0F3-E1AEFA6F2585}" destId="{CFBD61D2-733F-48B8-B975-93303805372D}" srcOrd="1" destOrd="0" presId="urn:microsoft.com/office/officeart/2005/8/layout/pyramid3"/>
    <dgm:cxn modelId="{BB68F354-BF69-4407-AEDA-CE1E522ACC21}" type="presParOf" srcId="{CFBD61D2-733F-48B8-B975-93303805372D}" destId="{E7BA9A3F-62F1-4C8A-9110-30A46B9CC3D7}" srcOrd="0" destOrd="0" presId="urn:microsoft.com/office/officeart/2005/8/layout/pyramid3"/>
    <dgm:cxn modelId="{844F77DF-4836-471B-9523-450BD476FD9E}" type="presParOf" srcId="{CFBD61D2-733F-48B8-B975-93303805372D}" destId="{C3CAF407-6D4B-4D01-83B9-AA702E086A23}" srcOrd="1" destOrd="0" presId="urn:microsoft.com/office/officeart/2005/8/layout/pyramid3"/>
    <dgm:cxn modelId="{C2466E5C-9F83-46AA-8C90-F1C5C4BEB33D}" type="presParOf" srcId="{D8783527-D5E7-4F04-B0F3-E1AEFA6F2585}" destId="{92629B2F-F5EF-490D-9F78-E72B81C8853D}" srcOrd="2" destOrd="0" presId="urn:microsoft.com/office/officeart/2005/8/layout/pyramid3"/>
    <dgm:cxn modelId="{E9F1C14F-6C43-44BE-B756-3374CAE2D54E}" type="presParOf" srcId="{92629B2F-F5EF-490D-9F78-E72B81C8853D}" destId="{DE969564-BBE0-4263-AB30-F2604A7E43AA}" srcOrd="0" destOrd="0" presId="urn:microsoft.com/office/officeart/2005/8/layout/pyramid3"/>
    <dgm:cxn modelId="{3BF7A85C-EC5C-4ADD-A53C-D7092EBAA177}" type="presParOf" srcId="{92629B2F-F5EF-490D-9F78-E72B81C8853D}" destId="{F194EA57-6578-4F08-8E05-068A297086B1}" srcOrd="1" destOrd="0" presId="urn:microsoft.com/office/officeart/2005/8/layout/pyramid3"/>
    <dgm:cxn modelId="{34886542-9432-4736-A3AC-68792368B32C}" type="presParOf" srcId="{D8783527-D5E7-4F04-B0F3-E1AEFA6F2585}" destId="{FB8D457D-B452-4DE6-AF3A-0A701F05EF3B}" srcOrd="3" destOrd="0" presId="urn:microsoft.com/office/officeart/2005/8/layout/pyramid3"/>
    <dgm:cxn modelId="{04D0AF78-B6CB-4C09-A500-35E0920293B1}" type="presParOf" srcId="{FB8D457D-B452-4DE6-AF3A-0A701F05EF3B}" destId="{39C83C79-88BF-48E6-B687-122D3FA17668}" srcOrd="0" destOrd="0" presId="urn:microsoft.com/office/officeart/2005/8/layout/pyramid3"/>
    <dgm:cxn modelId="{29D67A0C-4E06-4F21-B3BD-00C1431D8DFC}" type="presParOf" srcId="{FB8D457D-B452-4DE6-AF3A-0A701F05EF3B}" destId="{0F60B76B-398B-45B6-9BE6-BDA64C0F093D}" srcOrd="1" destOrd="0" presId="urn:microsoft.com/office/officeart/2005/8/layout/pyramid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2AAFC-BEAE-481D-B557-81DE68A237F7}">
      <dsp:nvSpPr>
        <dsp:cNvPr id="0" name=""/>
        <dsp:cNvSpPr/>
      </dsp:nvSpPr>
      <dsp:spPr>
        <a:xfrm>
          <a:off x="1058625" y="0"/>
          <a:ext cx="5502748" cy="5502748"/>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IN" sz="2400" b="1" kern="1200"/>
            <a:t>$70 billion</a:t>
          </a:r>
          <a:endParaRPr lang="en-IN" sz="2400" kern="1200">
            <a:latin typeface="Calibri" panose="020F0502020204030204"/>
            <a:ea typeface="+mn-ea"/>
            <a:cs typeface="+mn-cs"/>
          </a:endParaRPr>
        </a:p>
      </dsp:txBody>
      <dsp:txXfrm>
        <a:off x="2848394" y="275137"/>
        <a:ext cx="1923210" cy="825412"/>
      </dsp:txXfrm>
    </dsp:sp>
    <dsp:sp modelId="{5783AC22-EAAA-4B02-9505-F9F67BC8F71A}">
      <dsp:nvSpPr>
        <dsp:cNvPr id="0" name=""/>
        <dsp:cNvSpPr/>
      </dsp:nvSpPr>
      <dsp:spPr>
        <a:xfrm>
          <a:off x="1746469" y="1375686"/>
          <a:ext cx="4127061" cy="4127061"/>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IN" sz="2400" b="1" kern="1200"/>
            <a:t>$28.2 billion</a:t>
          </a:r>
          <a:endParaRPr lang="en-IN" sz="2400" kern="1200">
            <a:latin typeface="Calibri" panose="020F0502020204030204"/>
            <a:ea typeface="+mn-ea"/>
            <a:cs typeface="+mn-cs"/>
          </a:endParaRPr>
        </a:p>
      </dsp:txBody>
      <dsp:txXfrm>
        <a:off x="2848394" y="1633628"/>
        <a:ext cx="1923210" cy="773823"/>
      </dsp:txXfrm>
    </dsp:sp>
    <dsp:sp modelId="{0927306A-DE0F-4C43-94ED-305F00916AD7}">
      <dsp:nvSpPr>
        <dsp:cNvPr id="0" name=""/>
        <dsp:cNvSpPr/>
      </dsp:nvSpPr>
      <dsp:spPr>
        <a:xfrm>
          <a:off x="2434313" y="2751374"/>
          <a:ext cx="2751374" cy="2751374"/>
        </a:xfrm>
        <a:prstGeom prst="ellipse">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IN" sz="2400" b="1" kern="1200"/>
            <a:t>$564 million</a:t>
          </a:r>
          <a:endParaRPr lang="en-IN" sz="2400" kern="1200">
            <a:latin typeface="Calibri" panose="020F0502020204030204"/>
            <a:ea typeface="+mn-ea"/>
            <a:cs typeface="+mn-cs"/>
          </a:endParaRPr>
        </a:p>
      </dsp:txBody>
      <dsp:txXfrm>
        <a:off x="2837242" y="3439217"/>
        <a:ext cx="1945515" cy="1375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B6F5A-5F5A-42A7-BB03-8526EC8ECB0E}">
      <dsp:nvSpPr>
        <dsp:cNvPr id="0" name=""/>
        <dsp:cNvSpPr/>
      </dsp:nvSpPr>
      <dsp:spPr>
        <a:xfrm rot="10800000">
          <a:off x="0" y="48297"/>
          <a:ext cx="6022274" cy="1554958"/>
        </a:xfrm>
        <a:prstGeom prst="trapezoid">
          <a:avLst>
            <a:gd name="adj" fmla="val 36761"/>
          </a:avLst>
        </a:prstGeom>
        <a:solidFill>
          <a:schemeClr val="lt1">
            <a:hueOff val="0"/>
            <a:satOff val="0"/>
            <a:lumOff val="0"/>
            <a:alphaOff val="0"/>
          </a:schemeClr>
        </a:solidFill>
        <a:ln w="25400" cap="flat"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de-DE" sz="2000" b="1" kern="1200">
              <a:latin typeface="+mn-lt"/>
              <a:cs typeface="Arial" panose="020B0604020202020204" pitchFamily="34" charset="0"/>
            </a:rPr>
            <a:t>TARGET MARKET:</a:t>
          </a:r>
        </a:p>
        <a:p>
          <a:pPr marL="0" lvl="0" indent="0" algn="ctr" defTabSz="889000">
            <a:lnSpc>
              <a:spcPct val="90000"/>
            </a:lnSpc>
            <a:spcBef>
              <a:spcPct val="0"/>
            </a:spcBef>
            <a:spcAft>
              <a:spcPct val="35000"/>
            </a:spcAft>
            <a:buNone/>
          </a:pPr>
          <a:endParaRPr lang="de-DE" sz="1800" b="1" kern="1200">
            <a:latin typeface="+mn-lt"/>
            <a:cs typeface="Arial" panose="020B0604020202020204" pitchFamily="34" charset="0"/>
          </a:endParaRPr>
        </a:p>
        <a:p>
          <a:pPr marL="0" lvl="0" indent="0" algn="ctr" defTabSz="889000">
            <a:lnSpc>
              <a:spcPct val="90000"/>
            </a:lnSpc>
            <a:spcBef>
              <a:spcPct val="0"/>
            </a:spcBef>
            <a:spcAft>
              <a:spcPct val="35000"/>
            </a:spcAft>
            <a:buNone/>
          </a:pPr>
          <a:r>
            <a:rPr lang="de-DE" sz="1800" kern="1200">
              <a:latin typeface="+mn-lt"/>
              <a:cs typeface="Arial" panose="020B0604020202020204" pitchFamily="34" charset="0"/>
            </a:rPr>
            <a:t> </a:t>
          </a:r>
        </a:p>
      </dsp:txBody>
      <dsp:txXfrm rot="-10800000">
        <a:off x="1053897" y="48297"/>
        <a:ext cx="3914478" cy="1554958"/>
      </dsp:txXfrm>
    </dsp:sp>
    <dsp:sp modelId="{E7BA9A3F-62F1-4C8A-9110-30A46B9CC3D7}">
      <dsp:nvSpPr>
        <dsp:cNvPr id="0" name=""/>
        <dsp:cNvSpPr/>
      </dsp:nvSpPr>
      <dsp:spPr>
        <a:xfrm rot="10800000">
          <a:off x="571611" y="1589509"/>
          <a:ext cx="4879050" cy="1554958"/>
        </a:xfrm>
        <a:prstGeom prst="trapezoid">
          <a:avLst>
            <a:gd name="adj" fmla="val 36761"/>
          </a:avLst>
        </a:prstGeom>
        <a:solidFill>
          <a:schemeClr val="lt1">
            <a:hueOff val="0"/>
            <a:satOff val="0"/>
            <a:lumOff val="0"/>
            <a:alphaOff val="0"/>
          </a:scheme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de-DE" sz="2000" b="1" kern="1200">
              <a:latin typeface="+mn-lt"/>
              <a:cs typeface="Arial" panose="020B0604020202020204" pitchFamily="34" charset="0"/>
            </a:rPr>
            <a:t>LEADS:</a:t>
          </a:r>
        </a:p>
        <a:p>
          <a:pPr marL="0" lvl="0" indent="0" algn="ctr" defTabSz="889000">
            <a:lnSpc>
              <a:spcPct val="90000"/>
            </a:lnSpc>
            <a:spcBef>
              <a:spcPct val="0"/>
            </a:spcBef>
            <a:spcAft>
              <a:spcPct val="35000"/>
            </a:spcAft>
            <a:buNone/>
          </a:pPr>
          <a:endParaRPr lang="de-DE" sz="2000" b="1" kern="1200">
            <a:latin typeface="+mn-lt"/>
            <a:cs typeface="Arial" panose="020B0604020202020204" pitchFamily="34" charset="0"/>
          </a:endParaRPr>
        </a:p>
        <a:p>
          <a:pPr marL="0" lvl="0" indent="0" algn="ctr" defTabSz="889000">
            <a:lnSpc>
              <a:spcPct val="90000"/>
            </a:lnSpc>
            <a:spcBef>
              <a:spcPct val="0"/>
            </a:spcBef>
            <a:spcAft>
              <a:spcPct val="35000"/>
            </a:spcAft>
            <a:buNone/>
          </a:pPr>
          <a:r>
            <a:rPr lang="de-DE" sz="1800" b="1" kern="1200">
              <a:latin typeface="+mn-lt"/>
              <a:cs typeface="Arial" panose="020B0604020202020204" pitchFamily="34" charset="0"/>
            </a:rPr>
            <a:t>  </a:t>
          </a:r>
        </a:p>
        <a:p>
          <a:pPr marL="0" lvl="0" indent="0" algn="ctr" defTabSz="889000">
            <a:lnSpc>
              <a:spcPct val="90000"/>
            </a:lnSpc>
            <a:spcBef>
              <a:spcPct val="0"/>
            </a:spcBef>
            <a:spcAft>
              <a:spcPct val="35000"/>
            </a:spcAft>
            <a:buNone/>
          </a:pPr>
          <a:endParaRPr lang="de-DE" sz="1800" b="0" kern="1200">
            <a:latin typeface="+mn-lt"/>
            <a:cs typeface="Arial" panose="020B0604020202020204" pitchFamily="34" charset="0"/>
          </a:endParaRPr>
        </a:p>
      </dsp:txBody>
      <dsp:txXfrm rot="-10800000">
        <a:off x="1425445" y="1589509"/>
        <a:ext cx="3171382" cy="1554958"/>
      </dsp:txXfrm>
    </dsp:sp>
    <dsp:sp modelId="{DE969564-BBE0-4263-AB30-F2604A7E43AA}">
      <dsp:nvSpPr>
        <dsp:cNvPr id="0" name=""/>
        <dsp:cNvSpPr/>
      </dsp:nvSpPr>
      <dsp:spPr>
        <a:xfrm rot="10800000">
          <a:off x="1143223" y="3153113"/>
          <a:ext cx="3735826" cy="2158390"/>
        </a:xfrm>
        <a:prstGeom prst="trapezoid">
          <a:avLst>
            <a:gd name="adj" fmla="val 36761"/>
          </a:avLst>
        </a:prstGeom>
        <a:solidFill>
          <a:schemeClr val="lt1">
            <a:hueOff val="0"/>
            <a:satOff val="0"/>
            <a:lumOff val="0"/>
            <a:alphaOff val="0"/>
          </a:schemeClr>
        </a:solidFill>
        <a:ln w="25400" cap="flat" cmpd="sng" algn="ctr">
          <a:solidFill>
            <a:schemeClr val="tx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b="1" kern="1200">
              <a:latin typeface="+mn-lt"/>
              <a:cs typeface="Arial" panose="020B0604020202020204" pitchFamily="34" charset="0"/>
            </a:rPr>
            <a:t> </a:t>
          </a:r>
        </a:p>
        <a:p>
          <a:pPr marL="0" lvl="0" indent="0" algn="ctr" defTabSz="800100">
            <a:lnSpc>
              <a:spcPct val="90000"/>
            </a:lnSpc>
            <a:spcBef>
              <a:spcPct val="0"/>
            </a:spcBef>
            <a:spcAft>
              <a:spcPct val="35000"/>
            </a:spcAft>
            <a:buNone/>
          </a:pPr>
          <a:endParaRPr lang="de-DE" sz="1800" b="0" kern="1200">
            <a:latin typeface="+mn-lt"/>
            <a:cs typeface="Arial" panose="020B0604020202020204" pitchFamily="34" charset="0"/>
          </a:endParaRPr>
        </a:p>
      </dsp:txBody>
      <dsp:txXfrm rot="-10800000">
        <a:off x="1796993" y="3153113"/>
        <a:ext cx="2428287" cy="2158390"/>
      </dsp:txXfrm>
    </dsp:sp>
    <dsp:sp modelId="{39C83C79-88BF-48E6-B687-122D3FA17668}">
      <dsp:nvSpPr>
        <dsp:cNvPr id="0" name=""/>
        <dsp:cNvSpPr/>
      </dsp:nvSpPr>
      <dsp:spPr>
        <a:xfrm rot="10800000">
          <a:off x="1910304" y="5268307"/>
          <a:ext cx="2202826" cy="2922901"/>
        </a:xfrm>
        <a:prstGeom prst="trapezoid">
          <a:avLst>
            <a:gd name="adj" fmla="val 48777"/>
          </a:avLst>
        </a:prstGeom>
        <a:solidFill>
          <a:schemeClr val="lt1">
            <a:hueOff val="0"/>
            <a:satOff val="0"/>
            <a:lumOff val="0"/>
            <a:alphaOff val="0"/>
          </a:schemeClr>
        </a:solidFill>
        <a:ln w="25400" cap="flat" cmpd="sng" algn="ctr">
          <a:solidFill>
            <a:schemeClr val="tx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de-DE" sz="1800" kern="1200">
            <a:latin typeface="+mn-lt"/>
            <a:cs typeface="Arial" panose="020B0604020202020204" pitchFamily="34" charset="0"/>
          </a:endParaRPr>
        </a:p>
      </dsp:txBody>
      <dsp:txXfrm rot="-10800000">
        <a:off x="1910304" y="5268307"/>
        <a:ext cx="2202826" cy="2922901"/>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FBF9E8-1F40-410A-A1CC-60BC60DB98B3}" type="datetimeFigureOut">
              <a:rPr lang="en-IN" smtClean="0"/>
              <a:t>11-12-2024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0FE411-3744-4059-A83F-482351BF9D8B}" type="slidenum">
              <a:rPr lang="en-IN" smtClean="0"/>
              <a:t>‹#›</a:t>
            </a:fld>
            <a:endParaRPr lang="en-IN"/>
          </a:p>
        </p:txBody>
      </p:sp>
    </p:spTree>
    <p:extLst>
      <p:ext uri="{BB962C8B-B14F-4D97-AF65-F5344CB8AC3E}">
        <p14:creationId xmlns:p14="http://schemas.microsoft.com/office/powerpoint/2010/main" val="3792907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0FE411-3744-4059-A83F-482351BF9D8B}" type="slidenum">
              <a:rPr lang="en-IN" smtClean="0"/>
              <a:t>1</a:t>
            </a:fld>
            <a:endParaRPr lang="en-IN"/>
          </a:p>
        </p:txBody>
      </p:sp>
    </p:spTree>
    <p:extLst>
      <p:ext uri="{BB962C8B-B14F-4D97-AF65-F5344CB8AC3E}">
        <p14:creationId xmlns:p14="http://schemas.microsoft.com/office/powerpoint/2010/main" val="2415811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Evaluation Criteria for slide 24</a:t>
            </a:r>
          </a:p>
          <a:p>
            <a:endParaRPr lang="en-IN" i="1"/>
          </a:p>
          <a:p>
            <a:r>
              <a:rPr lang="en-US" sz="1200" b="0" i="1" u="none" strike="noStrike" kern="1200">
                <a:solidFill>
                  <a:schemeClr val="tx1"/>
                </a:solidFill>
                <a:effectLst/>
                <a:latin typeface="+mn-lt"/>
                <a:ea typeface="+mn-ea"/>
                <a:cs typeface="+mn-cs"/>
              </a:rPr>
              <a:t>1. Have you done their Unit Economics and come up with CAC, CLV, ARPU, Net and Gross Profit? (1 mark)</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2. Do you have a plan on how to reduce their CAC and churn rate, and increase their CLV, ARPU, and Net Profit Margin? (2 marks)</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3. Is the capital asked for as per the Funding plan in line with the business? (1 mark)</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4. How long will it take you to return the investment? (1 mark)</a:t>
            </a:r>
            <a:r>
              <a:rPr lang="en-US" i="1"/>
              <a:t> </a:t>
            </a:r>
            <a:endParaRPr lang="en-IN" i="1"/>
          </a:p>
        </p:txBody>
      </p:sp>
      <p:sp>
        <p:nvSpPr>
          <p:cNvPr id="4" name="Slide Number Placeholder 3"/>
          <p:cNvSpPr>
            <a:spLocks noGrp="1"/>
          </p:cNvSpPr>
          <p:nvPr>
            <p:ph type="sldNum" sz="quarter" idx="10"/>
          </p:nvPr>
        </p:nvSpPr>
        <p:spPr/>
        <p:txBody>
          <a:bodyPr/>
          <a:lstStyle/>
          <a:p>
            <a:fld id="{565F787C-D8F9-4047-8CC8-08AC13C2A058}" type="slidenum">
              <a:rPr lang="en-US" smtClean="0"/>
              <a:t>16</a:t>
            </a:fld>
            <a:endParaRPr lang="en-US"/>
          </a:p>
        </p:txBody>
      </p:sp>
    </p:spTree>
    <p:extLst>
      <p:ext uri="{BB962C8B-B14F-4D97-AF65-F5344CB8AC3E}">
        <p14:creationId xmlns:p14="http://schemas.microsoft.com/office/powerpoint/2010/main" val="4140494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4C3E3-65F8-54C8-E0D3-CE2D55DE0C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25752B-E5AE-7454-122B-FB9513729A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9C7AE6-3F7E-4C80-1D92-2FAE0A7B4680}"/>
              </a:ext>
            </a:extLst>
          </p:cNvPr>
          <p:cNvSpPr>
            <a:spLocks noGrp="1"/>
          </p:cNvSpPr>
          <p:nvPr>
            <p:ph type="body" idx="1"/>
          </p:nvPr>
        </p:nvSpPr>
        <p:spPr/>
        <p:txBody>
          <a:bodyPr/>
          <a:lstStyle/>
          <a:p>
            <a:r>
              <a:rPr lang="en-IN" b="1"/>
              <a:t>Evaluation Criteria for slide 24</a:t>
            </a:r>
          </a:p>
          <a:p>
            <a:endParaRPr lang="en-IN" i="1"/>
          </a:p>
          <a:p>
            <a:r>
              <a:rPr lang="en-US" sz="1200" b="0" i="1" u="none" strike="noStrike" kern="1200">
                <a:solidFill>
                  <a:schemeClr val="tx1"/>
                </a:solidFill>
                <a:effectLst/>
                <a:latin typeface="+mn-lt"/>
                <a:ea typeface="+mn-ea"/>
                <a:cs typeface="+mn-cs"/>
              </a:rPr>
              <a:t>1. Have you done their Unit Economics and come up with CAC, CLV, ARPU, Net and Gross Profit? (1 mark)</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2. Do you have a plan on how to reduce their CAC and churn rate, and increase their CLV, ARPU, and Net Profit Margin? (2 marks)</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3. Is the capital asked for as per the Funding plan in line with the business? (1 mark)</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4. How long will it take you to return the investment? (1 mark)</a:t>
            </a:r>
            <a:r>
              <a:rPr lang="en-US" i="1"/>
              <a:t> </a:t>
            </a:r>
            <a:endParaRPr lang="en-IN" i="1"/>
          </a:p>
        </p:txBody>
      </p:sp>
      <p:sp>
        <p:nvSpPr>
          <p:cNvPr id="4" name="Slide Number Placeholder 3">
            <a:extLst>
              <a:ext uri="{FF2B5EF4-FFF2-40B4-BE49-F238E27FC236}">
                <a16:creationId xmlns:a16="http://schemas.microsoft.com/office/drawing/2014/main" id="{F03376D4-41C0-4139-9415-17D2FD350ABA}"/>
              </a:ext>
            </a:extLst>
          </p:cNvPr>
          <p:cNvSpPr>
            <a:spLocks noGrp="1"/>
          </p:cNvSpPr>
          <p:nvPr>
            <p:ph type="sldNum" sz="quarter" idx="10"/>
          </p:nvPr>
        </p:nvSpPr>
        <p:spPr/>
        <p:txBody>
          <a:bodyPr/>
          <a:lstStyle/>
          <a:p>
            <a:fld id="{565F787C-D8F9-4047-8CC8-08AC13C2A058}" type="slidenum">
              <a:rPr lang="en-US" smtClean="0"/>
              <a:t>17</a:t>
            </a:fld>
            <a:endParaRPr lang="en-US"/>
          </a:p>
        </p:txBody>
      </p:sp>
    </p:spTree>
    <p:extLst>
      <p:ext uri="{BB962C8B-B14F-4D97-AF65-F5344CB8AC3E}">
        <p14:creationId xmlns:p14="http://schemas.microsoft.com/office/powerpoint/2010/main" val="4095283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68C5E-28E2-E5D2-DF51-65BAB9DFC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0A7D26-5BF0-65D2-D880-7BB2F257CA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C7FE93-2D57-3FAC-998B-4C72FF6AC87F}"/>
              </a:ext>
            </a:extLst>
          </p:cNvPr>
          <p:cNvSpPr>
            <a:spLocks noGrp="1"/>
          </p:cNvSpPr>
          <p:nvPr>
            <p:ph type="body" idx="1"/>
          </p:nvPr>
        </p:nvSpPr>
        <p:spPr/>
        <p:txBody>
          <a:bodyPr/>
          <a:lstStyle/>
          <a:p>
            <a:r>
              <a:rPr lang="en-IN" b="1"/>
              <a:t>Evaluation Criteria for slide 24</a:t>
            </a:r>
          </a:p>
          <a:p>
            <a:endParaRPr lang="en-IN" i="1"/>
          </a:p>
          <a:p>
            <a:r>
              <a:rPr lang="en-US" sz="1200" b="0" i="1" u="none" strike="noStrike" kern="1200">
                <a:solidFill>
                  <a:schemeClr val="tx1"/>
                </a:solidFill>
                <a:effectLst/>
                <a:latin typeface="+mn-lt"/>
                <a:ea typeface="+mn-ea"/>
                <a:cs typeface="+mn-cs"/>
              </a:rPr>
              <a:t>1. Have you done their Unit Economics and come up with CAC, CLV, ARPU, Net and Gross Profit? (1 mark)</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2. Do you have a plan on how to reduce their CAC and churn rate, and increase their CLV, ARPU, and Net Profit Margin? (2 marks)</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3. Is the capital asked for as per the Funding plan in line with the business? (1 mark)</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4. How long will it take you to return the investment? (1 mark)</a:t>
            </a:r>
            <a:r>
              <a:rPr lang="en-US" i="1"/>
              <a:t> </a:t>
            </a:r>
            <a:endParaRPr lang="en-IN" i="1"/>
          </a:p>
        </p:txBody>
      </p:sp>
      <p:sp>
        <p:nvSpPr>
          <p:cNvPr id="4" name="Slide Number Placeholder 3">
            <a:extLst>
              <a:ext uri="{FF2B5EF4-FFF2-40B4-BE49-F238E27FC236}">
                <a16:creationId xmlns:a16="http://schemas.microsoft.com/office/drawing/2014/main" id="{9731D40C-4F2F-F7E9-E285-ABB5743B46D2}"/>
              </a:ext>
            </a:extLst>
          </p:cNvPr>
          <p:cNvSpPr>
            <a:spLocks noGrp="1"/>
          </p:cNvSpPr>
          <p:nvPr>
            <p:ph type="sldNum" sz="quarter" idx="10"/>
          </p:nvPr>
        </p:nvSpPr>
        <p:spPr/>
        <p:txBody>
          <a:bodyPr/>
          <a:lstStyle/>
          <a:p>
            <a:fld id="{565F787C-D8F9-4047-8CC8-08AC13C2A058}" type="slidenum">
              <a:rPr lang="en-US" smtClean="0"/>
              <a:t>18</a:t>
            </a:fld>
            <a:endParaRPr lang="en-US"/>
          </a:p>
        </p:txBody>
      </p:sp>
    </p:spTree>
    <p:extLst>
      <p:ext uri="{BB962C8B-B14F-4D97-AF65-F5344CB8AC3E}">
        <p14:creationId xmlns:p14="http://schemas.microsoft.com/office/powerpoint/2010/main" val="42888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Evaluation Criteria for slide 24</a:t>
            </a:r>
          </a:p>
          <a:p>
            <a:endParaRPr lang="en-IN" i="1"/>
          </a:p>
          <a:p>
            <a:r>
              <a:rPr lang="en-US" sz="1200" b="0" i="1" u="none" strike="noStrike" kern="1200">
                <a:solidFill>
                  <a:schemeClr val="tx1"/>
                </a:solidFill>
                <a:effectLst/>
                <a:latin typeface="+mn-lt"/>
                <a:ea typeface="+mn-ea"/>
                <a:cs typeface="+mn-cs"/>
              </a:rPr>
              <a:t>1. Have you done their Unit Economics and come up with CAC, CLV, ARPU, Net and Gross Profit? (1 mark)</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2. Do you have a plan on how to reduce their CAC and churn rate, and increase their CLV, ARPU, and Net Profit Margin? (2 marks)</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3. Is the capital asked for as per the Funding plan in line with the business? (1 mark)</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4. How long will it take you to return the investment? (1 mark)</a:t>
            </a:r>
            <a:r>
              <a:rPr lang="en-US" i="1"/>
              <a:t> </a:t>
            </a:r>
            <a:endParaRPr lang="en-IN" i="1"/>
          </a:p>
        </p:txBody>
      </p:sp>
      <p:sp>
        <p:nvSpPr>
          <p:cNvPr id="4" name="Slide Number Placeholder 3"/>
          <p:cNvSpPr>
            <a:spLocks noGrp="1"/>
          </p:cNvSpPr>
          <p:nvPr>
            <p:ph type="sldNum" sz="quarter" idx="10"/>
          </p:nvPr>
        </p:nvSpPr>
        <p:spPr/>
        <p:txBody>
          <a:bodyPr/>
          <a:lstStyle/>
          <a:p>
            <a:fld id="{565F787C-D8F9-4047-8CC8-08AC13C2A058}" type="slidenum">
              <a:rPr lang="en-US" smtClean="0"/>
              <a:t>19</a:t>
            </a:fld>
            <a:endParaRPr lang="en-US"/>
          </a:p>
        </p:txBody>
      </p:sp>
    </p:spTree>
    <p:extLst>
      <p:ext uri="{BB962C8B-B14F-4D97-AF65-F5344CB8AC3E}">
        <p14:creationId xmlns:p14="http://schemas.microsoft.com/office/powerpoint/2010/main" val="2112031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283DA-EE87-A671-FFE0-03A32F01A7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0B977F-7FF0-C929-7DAE-44C61F3146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DB73A7-3EF8-1620-C465-1B7E864A67F4}"/>
              </a:ext>
            </a:extLst>
          </p:cNvPr>
          <p:cNvSpPr>
            <a:spLocks noGrp="1"/>
          </p:cNvSpPr>
          <p:nvPr>
            <p:ph type="body" idx="1"/>
          </p:nvPr>
        </p:nvSpPr>
        <p:spPr/>
        <p:txBody>
          <a:bodyPr/>
          <a:lstStyle/>
          <a:p>
            <a:r>
              <a:rPr lang="en-IN" b="1"/>
              <a:t>Evaluation Criteria for slide 24</a:t>
            </a:r>
          </a:p>
          <a:p>
            <a:endParaRPr lang="en-IN" i="1"/>
          </a:p>
          <a:p>
            <a:r>
              <a:rPr lang="en-US" sz="1200" b="0" i="1" u="none" strike="noStrike" kern="1200">
                <a:solidFill>
                  <a:schemeClr val="tx1"/>
                </a:solidFill>
                <a:effectLst/>
                <a:latin typeface="+mn-lt"/>
                <a:ea typeface="+mn-ea"/>
                <a:cs typeface="+mn-cs"/>
              </a:rPr>
              <a:t>1. Have you done their Unit Economics and come up with CAC, CLV, ARPU, Net and Gross Profit? (1 mark)</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2. Do you have a plan on how to reduce their CAC and churn rate, and increase their CLV, ARPU, and Net Profit Margin? (2 marks)</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3. Is the capital asked for as per the Funding plan in line with the business? (1 mark)</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4. How long will it take you to return the investment? (1 mark)</a:t>
            </a:r>
            <a:r>
              <a:rPr lang="en-US" i="1"/>
              <a:t> </a:t>
            </a:r>
            <a:endParaRPr lang="en-IN" i="1"/>
          </a:p>
        </p:txBody>
      </p:sp>
      <p:sp>
        <p:nvSpPr>
          <p:cNvPr id="4" name="Slide Number Placeholder 3">
            <a:extLst>
              <a:ext uri="{FF2B5EF4-FFF2-40B4-BE49-F238E27FC236}">
                <a16:creationId xmlns:a16="http://schemas.microsoft.com/office/drawing/2014/main" id="{5CE93F3D-BE21-265E-CA0F-544313459BF0}"/>
              </a:ext>
            </a:extLst>
          </p:cNvPr>
          <p:cNvSpPr>
            <a:spLocks noGrp="1"/>
          </p:cNvSpPr>
          <p:nvPr>
            <p:ph type="sldNum" sz="quarter" idx="10"/>
          </p:nvPr>
        </p:nvSpPr>
        <p:spPr/>
        <p:txBody>
          <a:bodyPr/>
          <a:lstStyle/>
          <a:p>
            <a:fld id="{565F787C-D8F9-4047-8CC8-08AC13C2A058}" type="slidenum">
              <a:rPr lang="en-US" smtClean="0"/>
              <a:t>20</a:t>
            </a:fld>
            <a:endParaRPr lang="en-US"/>
          </a:p>
        </p:txBody>
      </p:sp>
    </p:spTree>
    <p:extLst>
      <p:ext uri="{BB962C8B-B14F-4D97-AF65-F5344CB8AC3E}">
        <p14:creationId xmlns:p14="http://schemas.microsoft.com/office/powerpoint/2010/main" val="2365378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41989-3CA2-AEAB-98E1-785B83ED23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79CB52-C70A-03F9-F190-1404FCD346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8FC999-6E4A-8FAB-0CC7-708DAC588224}"/>
              </a:ext>
            </a:extLst>
          </p:cNvPr>
          <p:cNvSpPr>
            <a:spLocks noGrp="1"/>
          </p:cNvSpPr>
          <p:nvPr>
            <p:ph type="body" idx="1"/>
          </p:nvPr>
        </p:nvSpPr>
        <p:spPr/>
        <p:txBody>
          <a:bodyPr/>
          <a:lstStyle/>
          <a:p>
            <a:r>
              <a:rPr lang="en-IN" b="1"/>
              <a:t>Evaluation Criteria for slide 24</a:t>
            </a:r>
          </a:p>
          <a:p>
            <a:endParaRPr lang="en-IN" i="1"/>
          </a:p>
          <a:p>
            <a:r>
              <a:rPr lang="en-US" sz="1200" b="0" i="1" u="none" strike="noStrike" kern="1200">
                <a:solidFill>
                  <a:schemeClr val="tx1"/>
                </a:solidFill>
                <a:effectLst/>
                <a:latin typeface="+mn-lt"/>
                <a:ea typeface="+mn-ea"/>
                <a:cs typeface="+mn-cs"/>
              </a:rPr>
              <a:t>1. Have you done their Unit Economics and come up with CAC, CLV, ARPU, Net and Gross Profit? (1 mark)</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2. Do you have a plan on how to reduce their CAC and churn rate, and increase their CLV, ARPU, and Net Profit Margin? (2 marks)</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3. Is the capital asked for as per the Funding plan in line with the business? (1 mark)</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4. How long will it take you to return the investment? (1 mark)</a:t>
            </a:r>
            <a:r>
              <a:rPr lang="en-US" i="1"/>
              <a:t> </a:t>
            </a:r>
            <a:endParaRPr lang="en-IN" i="1"/>
          </a:p>
        </p:txBody>
      </p:sp>
      <p:sp>
        <p:nvSpPr>
          <p:cNvPr id="4" name="Slide Number Placeholder 3">
            <a:extLst>
              <a:ext uri="{FF2B5EF4-FFF2-40B4-BE49-F238E27FC236}">
                <a16:creationId xmlns:a16="http://schemas.microsoft.com/office/drawing/2014/main" id="{52309219-F0C0-9F5A-E2AC-A4077BE036D1}"/>
              </a:ext>
            </a:extLst>
          </p:cNvPr>
          <p:cNvSpPr>
            <a:spLocks noGrp="1"/>
          </p:cNvSpPr>
          <p:nvPr>
            <p:ph type="sldNum" sz="quarter" idx="10"/>
          </p:nvPr>
        </p:nvSpPr>
        <p:spPr/>
        <p:txBody>
          <a:bodyPr/>
          <a:lstStyle/>
          <a:p>
            <a:fld id="{565F787C-D8F9-4047-8CC8-08AC13C2A058}" type="slidenum">
              <a:rPr lang="en-US" smtClean="0"/>
              <a:t>21</a:t>
            </a:fld>
            <a:endParaRPr lang="en-US"/>
          </a:p>
        </p:txBody>
      </p:sp>
    </p:spTree>
    <p:extLst>
      <p:ext uri="{BB962C8B-B14F-4D97-AF65-F5344CB8AC3E}">
        <p14:creationId xmlns:p14="http://schemas.microsoft.com/office/powerpoint/2010/main" val="835897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Evaluation Criteria for slide 24</a:t>
            </a:r>
          </a:p>
          <a:p>
            <a:endParaRPr lang="en-IN" i="1"/>
          </a:p>
          <a:p>
            <a:r>
              <a:rPr lang="en-US" sz="1200" b="0" i="1" u="none" strike="noStrike" kern="1200">
                <a:solidFill>
                  <a:schemeClr val="tx1"/>
                </a:solidFill>
                <a:effectLst/>
                <a:latin typeface="+mn-lt"/>
                <a:ea typeface="+mn-ea"/>
                <a:cs typeface="+mn-cs"/>
              </a:rPr>
              <a:t>1. Have you done their Unit Economics and come up with CAC, CLV, ARPU, Net and Gross Profit? (1 mark)</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2. Do you have a plan on how to reduce their CAC and churn rate, and increase their CLV, ARPU, and Net Profit Margin? (2 marks)</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3. Is the capital asked for as per the Funding plan in line with the business? (1 mark)</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4. How long will it take you to return the investment? (1 mark)</a:t>
            </a:r>
            <a:r>
              <a:rPr lang="en-US" i="1"/>
              <a:t> </a:t>
            </a:r>
            <a:endParaRPr lang="en-IN" i="1"/>
          </a:p>
        </p:txBody>
      </p:sp>
      <p:sp>
        <p:nvSpPr>
          <p:cNvPr id="4" name="Slide Number Placeholder 3"/>
          <p:cNvSpPr>
            <a:spLocks noGrp="1"/>
          </p:cNvSpPr>
          <p:nvPr>
            <p:ph type="sldNum" sz="quarter" idx="10"/>
          </p:nvPr>
        </p:nvSpPr>
        <p:spPr/>
        <p:txBody>
          <a:bodyPr/>
          <a:lstStyle/>
          <a:p>
            <a:fld id="{565F787C-D8F9-4047-8CC8-08AC13C2A058}" type="slidenum">
              <a:rPr lang="en-US" smtClean="0"/>
              <a:t>22</a:t>
            </a:fld>
            <a:endParaRPr lang="en-US"/>
          </a:p>
        </p:txBody>
      </p:sp>
    </p:spTree>
    <p:extLst>
      <p:ext uri="{BB962C8B-B14F-4D97-AF65-F5344CB8AC3E}">
        <p14:creationId xmlns:p14="http://schemas.microsoft.com/office/powerpoint/2010/main" val="1931541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Evaluation Criteria</a:t>
            </a:r>
            <a:r>
              <a:rPr lang="en-IN" b="1" baseline="0"/>
              <a:t> for slide 19</a:t>
            </a:r>
          </a:p>
          <a:p>
            <a:endParaRPr lang="en-IN" i="1" baseline="0"/>
          </a:p>
          <a:p>
            <a:r>
              <a:rPr lang="en-US" sz="1200" b="0" i="1" u="none" strike="noStrike" kern="1200">
                <a:solidFill>
                  <a:schemeClr val="tx1"/>
                </a:solidFill>
                <a:effectLst/>
                <a:latin typeface="+mn-lt"/>
                <a:ea typeface="+mn-ea"/>
                <a:cs typeface="+mn-cs"/>
              </a:rPr>
              <a:t>1. Have you identified how much fund you need to reach the next level for the venture? (1 mark)</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2. Have you bootsrapped any money till now? How much can they bootstrap?(1 mark)</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3. Do you</a:t>
            </a:r>
            <a:r>
              <a:rPr lang="en-US" sz="1200" b="0" i="1" u="none" strike="noStrike" kern="1200" baseline="0">
                <a:solidFill>
                  <a:schemeClr val="tx1"/>
                </a:solidFill>
                <a:effectLst/>
                <a:latin typeface="+mn-lt"/>
                <a:ea typeface="+mn-ea"/>
                <a:cs typeface="+mn-cs"/>
              </a:rPr>
              <a:t> </a:t>
            </a:r>
            <a:r>
              <a:rPr lang="en-US" sz="1200" b="0" i="1" u="none" strike="noStrike" kern="1200">
                <a:solidFill>
                  <a:schemeClr val="tx1"/>
                </a:solidFill>
                <a:effectLst/>
                <a:latin typeface="+mn-lt"/>
                <a:ea typeface="+mn-ea"/>
                <a:cs typeface="+mn-cs"/>
              </a:rPr>
              <a:t>need external funding? Why or why not? (1 mark)</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4. Can you explain clearly how you will utilize the money tomorrow if they get the funding today? (2 marks)</a:t>
            </a:r>
            <a:r>
              <a:rPr lang="en-US" i="1"/>
              <a:t> </a:t>
            </a:r>
            <a:endParaRPr lang="en-IN" i="1"/>
          </a:p>
        </p:txBody>
      </p:sp>
      <p:sp>
        <p:nvSpPr>
          <p:cNvPr id="4" name="Slide Number Placeholder 3"/>
          <p:cNvSpPr>
            <a:spLocks noGrp="1"/>
          </p:cNvSpPr>
          <p:nvPr>
            <p:ph type="sldNum" sz="quarter" idx="10"/>
          </p:nvPr>
        </p:nvSpPr>
        <p:spPr/>
        <p:txBody>
          <a:bodyPr/>
          <a:lstStyle/>
          <a:p>
            <a:fld id="{565F787C-D8F9-4047-8CC8-08AC13C2A058}" type="slidenum">
              <a:rPr lang="en-US" smtClean="0"/>
              <a:t>24</a:t>
            </a:fld>
            <a:endParaRPr lang="en-US"/>
          </a:p>
        </p:txBody>
      </p:sp>
    </p:spTree>
    <p:extLst>
      <p:ext uri="{BB962C8B-B14F-4D97-AF65-F5344CB8AC3E}">
        <p14:creationId xmlns:p14="http://schemas.microsoft.com/office/powerpoint/2010/main" val="1959366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E988F-DCC9-1B68-1DF1-60BC4A9E17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B36888-7B40-53E8-1AD5-D53A79D717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77F551-EEE1-2350-FE16-5BE54181351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4373F140-10A7-7039-07F2-CA9466CA5EC3}"/>
              </a:ext>
            </a:extLst>
          </p:cNvPr>
          <p:cNvSpPr>
            <a:spLocks noGrp="1"/>
          </p:cNvSpPr>
          <p:nvPr>
            <p:ph type="sldNum" sz="quarter" idx="5"/>
          </p:nvPr>
        </p:nvSpPr>
        <p:spPr/>
        <p:txBody>
          <a:bodyPr/>
          <a:lstStyle/>
          <a:p>
            <a:fld id="{7F0FE411-3744-4059-A83F-482351BF9D8B}" type="slidenum">
              <a:rPr lang="en-IN" smtClean="0"/>
              <a:t>26</a:t>
            </a:fld>
            <a:endParaRPr lang="en-IN"/>
          </a:p>
        </p:txBody>
      </p:sp>
    </p:spTree>
    <p:extLst>
      <p:ext uri="{BB962C8B-B14F-4D97-AF65-F5344CB8AC3E}">
        <p14:creationId xmlns:p14="http://schemas.microsoft.com/office/powerpoint/2010/main" val="2003510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F0FE411-3744-4059-A83F-482351BF9D8B}" type="slidenum">
              <a:rPr lang="en-IN" smtClean="0"/>
              <a:t>2</a:t>
            </a:fld>
            <a:endParaRPr lang="en-IN"/>
          </a:p>
        </p:txBody>
      </p:sp>
    </p:spTree>
    <p:extLst>
      <p:ext uri="{BB962C8B-B14F-4D97-AF65-F5344CB8AC3E}">
        <p14:creationId xmlns:p14="http://schemas.microsoft.com/office/powerpoint/2010/main" val="3068892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F0FE411-3744-4059-A83F-482351BF9D8B}" type="slidenum">
              <a:rPr lang="en-IN" smtClean="0"/>
              <a:t>5</a:t>
            </a:fld>
            <a:endParaRPr lang="en-IN"/>
          </a:p>
        </p:txBody>
      </p:sp>
    </p:spTree>
    <p:extLst>
      <p:ext uri="{BB962C8B-B14F-4D97-AF65-F5344CB8AC3E}">
        <p14:creationId xmlns:p14="http://schemas.microsoft.com/office/powerpoint/2010/main" val="654917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Time:</a:t>
            </a:r>
            <a:r>
              <a:rPr lang="en-US" b="1" baseline="0"/>
              <a:t> 7 mins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Get students to brainstorm on the customer persona and VPC </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0BEB79-93E1-4BD7-A47D-89BD4B7805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425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Evaluation Criteria</a:t>
            </a:r>
            <a:r>
              <a:rPr lang="en-IN" b="1" baseline="0"/>
              <a:t> for slides 8 and 9</a:t>
            </a:r>
          </a:p>
          <a:p>
            <a:endParaRPr lang="en-IN" b="0" i="1" baseline="0"/>
          </a:p>
          <a:p>
            <a:r>
              <a:rPr lang="en-US" sz="1200" b="0" i="1" u="none" strike="noStrike" kern="1200">
                <a:solidFill>
                  <a:schemeClr val="tx1"/>
                </a:solidFill>
                <a:effectLst/>
                <a:latin typeface="+mn-lt"/>
                <a:ea typeface="+mn-ea"/>
                <a:cs typeface="+mn-cs"/>
              </a:rPr>
              <a:t>Check the following on the correctness</a:t>
            </a:r>
            <a:r>
              <a:rPr lang="en-US" sz="1200" b="0" i="1" u="none" strike="noStrike" kern="1200" baseline="0">
                <a:solidFill>
                  <a:schemeClr val="tx1"/>
                </a:solidFill>
                <a:effectLst/>
                <a:latin typeface="+mn-lt"/>
                <a:ea typeface="+mn-ea"/>
                <a:cs typeface="+mn-cs"/>
              </a:rPr>
              <a:t> of VPC</a:t>
            </a:r>
            <a:r>
              <a:rPr lang="en-US" sz="1200" b="0" i="1" u="none" strike="noStrike" kern="1200">
                <a:solidFill>
                  <a:schemeClr val="tx1"/>
                </a:solidFill>
                <a:effectLst/>
                <a:latin typeface="+mn-lt"/>
                <a:ea typeface="+mn-ea"/>
                <a:cs typeface="+mn-cs"/>
              </a:rPr>
              <a:t>:</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a.  Have you identified the correct pains &amp; gains; pain relievers &amp; gain creators (2 marks)</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b. Have you identified the correct Jobs-to-be-done? (1 mark)</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c. Are the pain relievers addressing the customer pains? (1 mark)</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d. Have you identified the right value proposition so that the solution makes the customer's life better? (1 mark)</a:t>
            </a:r>
            <a:r>
              <a:rPr lang="en-US" b="0" i="1"/>
              <a:t> </a:t>
            </a:r>
            <a:endParaRPr lang="en-IN" b="0" i="1"/>
          </a:p>
        </p:txBody>
      </p:sp>
      <p:sp>
        <p:nvSpPr>
          <p:cNvPr id="4" name="Slide Number Placeholder 3"/>
          <p:cNvSpPr>
            <a:spLocks noGrp="1"/>
          </p:cNvSpPr>
          <p:nvPr>
            <p:ph type="sldNum" sz="quarter" idx="10"/>
          </p:nvPr>
        </p:nvSpPr>
        <p:spPr/>
        <p:txBody>
          <a:bodyPr/>
          <a:lstStyle/>
          <a:p>
            <a:fld id="{565F787C-D8F9-4047-8CC8-08AC13C2A058}" type="slidenum">
              <a:rPr lang="en-US" smtClean="0"/>
              <a:t>8</a:t>
            </a:fld>
            <a:endParaRPr lang="en-US"/>
          </a:p>
        </p:txBody>
      </p:sp>
    </p:spTree>
    <p:extLst>
      <p:ext uri="{BB962C8B-B14F-4D97-AF65-F5344CB8AC3E}">
        <p14:creationId xmlns:p14="http://schemas.microsoft.com/office/powerpoint/2010/main" val="353826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Evaluation</a:t>
            </a:r>
            <a:r>
              <a:rPr lang="en-US" sz="1200" b="1" i="0" u="none" strike="noStrike" kern="1200" baseline="0">
                <a:solidFill>
                  <a:schemeClr val="tx1"/>
                </a:solidFill>
                <a:effectLst/>
                <a:latin typeface="+mn-lt"/>
                <a:ea typeface="+mn-ea"/>
                <a:cs typeface="+mn-cs"/>
              </a:rPr>
              <a:t> Criteria for slides 12 to 14</a:t>
            </a:r>
            <a:endParaRPr lang="en-US" sz="1200" b="1" i="0" u="none" strike="noStrike" kern="1200">
              <a:solidFill>
                <a:schemeClr val="tx1"/>
              </a:solidFill>
              <a:effectLst/>
              <a:latin typeface="+mn-lt"/>
              <a:ea typeface="+mn-ea"/>
              <a:cs typeface="+mn-cs"/>
            </a:endParaRPr>
          </a:p>
          <a:p>
            <a:endParaRPr lang="en-US" sz="1200" b="1" i="1" u="none" strike="noStrike" kern="1200">
              <a:solidFill>
                <a:schemeClr val="tx1"/>
              </a:solidFill>
              <a:effectLst/>
              <a:latin typeface="+mn-lt"/>
              <a:ea typeface="+mn-ea"/>
              <a:cs typeface="+mn-cs"/>
            </a:endParaRPr>
          </a:p>
          <a:p>
            <a:r>
              <a:rPr lang="en-US" sz="1200" b="0" i="1" u="none" strike="noStrike" kern="1200">
                <a:solidFill>
                  <a:schemeClr val="tx1"/>
                </a:solidFill>
                <a:effectLst/>
                <a:latin typeface="+mn-lt"/>
                <a:ea typeface="+mn-ea"/>
                <a:cs typeface="+mn-cs"/>
              </a:rPr>
              <a:t>Check the following on MVP?</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1. Does it look credible and showable? Add a picture/video of the MVP? (3 marks)</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2. Have you validated the product benefits and the price with real customers? Add the MVP interview records in a Google drive and add to the PPT. (1 + 1 marks)</a:t>
            </a:r>
            <a:r>
              <a:rPr lang="en-US" i="1"/>
              <a:t> </a:t>
            </a:r>
            <a:endParaRPr lang="en-IN" i="1"/>
          </a:p>
          <a:p>
            <a:endParaRPr lang="en-IN"/>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65F787C-D8F9-4047-8CC8-08AC13C2A058}" type="slidenum">
              <a:rPr lang="en-US" smtClean="0">
                <a:solidFill>
                  <a:prstClr val="black"/>
                </a:solidFill>
                <a:latin typeface="Calibri" panose="020F0502020204030204"/>
              </a:rPr>
              <a:pPr/>
              <a:t>12</a:t>
            </a:fld>
            <a:endParaRPr lang="en-US">
              <a:solidFill>
                <a:prstClr val="black"/>
              </a:solidFill>
              <a:latin typeface="Calibri" panose="020F0502020204030204"/>
            </a:endParaRPr>
          </a:p>
        </p:txBody>
      </p:sp>
    </p:spTree>
    <p:extLst>
      <p:ext uri="{BB962C8B-B14F-4D97-AF65-F5344CB8AC3E}">
        <p14:creationId xmlns:p14="http://schemas.microsoft.com/office/powerpoint/2010/main" val="3030988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a:t>Evaluation Criteria for</a:t>
            </a:r>
            <a:r>
              <a:rPr lang="en-IN" b="1" i="0" baseline="0"/>
              <a:t> slide 20 to 22</a:t>
            </a:r>
          </a:p>
          <a:p>
            <a:endParaRPr lang="en-IN" baseline="0"/>
          </a:p>
          <a:p>
            <a:r>
              <a:rPr lang="en-US" sz="1200" b="0" i="1" u="none" strike="noStrike" kern="1200">
                <a:solidFill>
                  <a:schemeClr val="tx1"/>
                </a:solidFill>
                <a:effectLst/>
                <a:latin typeface="+mn-lt"/>
                <a:ea typeface="+mn-ea"/>
                <a:cs typeface="+mn-cs"/>
              </a:rPr>
              <a:t>1. Does the venture have a Sales projections sheet with monthly sales targets and customer funnel defined for the next one year? (2 marks)</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2. Does the venture have an active social media presence, such as FB, Instagram, LinkedIn? (1 mark)</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3. Do you have a well-thought out brand name, logo, and a Positioning statement?  (1 mark)</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4. Have you made an actual sale? (1 mark)</a:t>
            </a:r>
            <a:r>
              <a:rPr lang="en-US" i="1"/>
              <a:t> </a:t>
            </a:r>
            <a:endParaRPr lang="en-IN" i="1"/>
          </a:p>
        </p:txBody>
      </p:sp>
      <p:sp>
        <p:nvSpPr>
          <p:cNvPr id="4" name="Slide Number Placeholder 3"/>
          <p:cNvSpPr>
            <a:spLocks noGrp="1"/>
          </p:cNvSpPr>
          <p:nvPr>
            <p:ph type="sldNum" sz="quarter" idx="10"/>
          </p:nvPr>
        </p:nvSpPr>
        <p:spPr/>
        <p:txBody>
          <a:bodyPr/>
          <a:lstStyle/>
          <a:p>
            <a:fld id="{565F787C-D8F9-4047-8CC8-08AC13C2A058}"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898562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69999-31CB-4E73-D014-514E23311F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CEAF3F-6046-1DD9-3A2D-FEBA5D2395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C28654-A6B0-87E6-876D-891809861BD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738CF60-0067-2F73-FA87-8633CF7ABEB2}"/>
              </a:ext>
            </a:extLst>
          </p:cNvPr>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252763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146044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0_Custom Layout">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57900" y="9926410"/>
            <a:ext cx="6172200" cy="547688"/>
          </a:xfrm>
          <a:prstGeom prst="rect">
            <a:avLst/>
          </a:prstGeom>
        </p:spPr>
        <p:txBody>
          <a:bodyPr/>
          <a:lstStyle>
            <a:lvl1pPr>
              <a:defRPr sz="1500">
                <a:solidFill>
                  <a:schemeClr val="tx1">
                    <a:lumMod val="85000"/>
                    <a:lumOff val="15000"/>
                  </a:schemeClr>
                </a:solidFill>
              </a:defRPr>
            </a:lvl1pPr>
          </a:lstStyle>
          <a:p>
            <a:r>
              <a:rPr lang="en-US">
                <a:solidFill>
                  <a:prstClr val="black">
                    <a:lumMod val="85000"/>
                    <a:lumOff val="15000"/>
                  </a:prstClr>
                </a:solidFill>
              </a:rPr>
              <a:t>© Copyright Wadhwani Foundation</a:t>
            </a:r>
          </a:p>
        </p:txBody>
      </p:sp>
      <p:sp>
        <p:nvSpPr>
          <p:cNvPr id="5" name="Slide Number Placeholder 4"/>
          <p:cNvSpPr>
            <a:spLocks noGrp="1"/>
          </p:cNvSpPr>
          <p:nvPr>
            <p:ph type="sldNum" sz="quarter" idx="12"/>
          </p:nvPr>
        </p:nvSpPr>
        <p:spPr>
          <a:xfrm>
            <a:off x="13456258" y="9926410"/>
            <a:ext cx="4114800" cy="547688"/>
          </a:xfrm>
          <a:prstGeom prst="rect">
            <a:avLst/>
          </a:prstGeom>
        </p:spPr>
        <p:txBody>
          <a:bodyPr/>
          <a:lstStyle/>
          <a:p>
            <a:fld id="{8632F5CF-2680-48A4-8032-177420087341}" type="slidenum">
              <a:rPr lang="id-ID" smtClean="0">
                <a:solidFill>
                  <a:prstClr val="black">
                    <a:tint val="75000"/>
                  </a:prstClr>
                </a:solidFill>
              </a:rPr>
              <a:pPr/>
              <a:t>‹#›</a:t>
            </a:fld>
            <a:endParaRPr lang="id-ID">
              <a:solidFill>
                <a:prstClr val="black">
                  <a:tint val="75000"/>
                </a:prstClr>
              </a:solidFill>
            </a:endParaRPr>
          </a:p>
        </p:txBody>
      </p:sp>
      <p:sp>
        <p:nvSpPr>
          <p:cNvPr id="10" name="Title 1"/>
          <p:cNvSpPr>
            <a:spLocks noGrp="1"/>
          </p:cNvSpPr>
          <p:nvPr>
            <p:ph type="title"/>
          </p:nvPr>
        </p:nvSpPr>
        <p:spPr>
          <a:xfrm>
            <a:off x="716947" y="476344"/>
            <a:ext cx="15304106" cy="729948"/>
          </a:xfrm>
          <a:prstGeom prst="rect">
            <a:avLst/>
          </a:prstGeom>
        </p:spPr>
        <p:txBody>
          <a:bodyPr>
            <a:noAutofit/>
          </a:bodyPr>
          <a:lstStyle>
            <a:lvl1pPr algn="l">
              <a:defRPr sz="3600">
                <a:solidFill>
                  <a:srgbClr val="C00000"/>
                </a:solidFill>
              </a:defRPr>
            </a:lvl1pPr>
          </a:lstStyle>
          <a:p>
            <a:r>
              <a:rPr lang="en-US"/>
              <a:t>Click to edit Master title style</a:t>
            </a:r>
            <a:endParaRPr lang="id-ID"/>
          </a:p>
        </p:txBody>
      </p:sp>
      <p:sp>
        <p:nvSpPr>
          <p:cNvPr id="11" name="Subtitle 2"/>
          <p:cNvSpPr>
            <a:spLocks noGrp="1"/>
          </p:cNvSpPr>
          <p:nvPr>
            <p:ph type="subTitle" idx="1"/>
          </p:nvPr>
        </p:nvSpPr>
        <p:spPr>
          <a:xfrm>
            <a:off x="716946" y="1293188"/>
            <a:ext cx="15304108" cy="345112"/>
          </a:xfrm>
          <a:prstGeom prst="rect">
            <a:avLst/>
          </a:prstGeom>
        </p:spPr>
        <p:txBody>
          <a:bodyPr>
            <a:noAutofit/>
          </a:bodyPr>
          <a:lstStyle>
            <a:lvl1pPr marL="0" indent="0" algn="l">
              <a:buNone/>
              <a:defRPr sz="1800">
                <a:solidFill>
                  <a:schemeClr val="tx1">
                    <a:lumMod val="65000"/>
                    <a:lumOff val="35000"/>
                  </a:schemeClr>
                </a:solidFill>
              </a:defRPr>
            </a:lvl1pPr>
            <a:lvl2pPr marL="685636" indent="0" algn="ctr">
              <a:buNone/>
              <a:defRPr sz="3000"/>
            </a:lvl2pPr>
            <a:lvl3pPr marL="1371272" indent="0" algn="ctr">
              <a:buNone/>
              <a:defRPr sz="2700"/>
            </a:lvl3pPr>
            <a:lvl4pPr marL="2056906" indent="0" algn="ctr">
              <a:buNone/>
              <a:defRPr sz="2400"/>
            </a:lvl4pPr>
            <a:lvl5pPr marL="2742540" indent="0" algn="ctr">
              <a:buNone/>
              <a:defRPr sz="2400"/>
            </a:lvl5pPr>
            <a:lvl6pPr marL="3428176" indent="0" algn="ctr">
              <a:buNone/>
              <a:defRPr sz="2400"/>
            </a:lvl6pPr>
            <a:lvl7pPr marL="4113810" indent="0" algn="ctr">
              <a:buNone/>
              <a:defRPr sz="2400"/>
            </a:lvl7pPr>
            <a:lvl8pPr marL="4799446" indent="0" algn="ctr">
              <a:buNone/>
              <a:defRPr sz="2400"/>
            </a:lvl8pPr>
            <a:lvl9pPr marL="5485080" indent="0" algn="ctr">
              <a:buNone/>
              <a:defRPr sz="2400"/>
            </a:lvl9pPr>
          </a:lstStyle>
          <a:p>
            <a:r>
              <a:rPr lang="en-US"/>
              <a:t>Click to edit Master subtitle style</a:t>
            </a:r>
          </a:p>
        </p:txBody>
      </p:sp>
      <p:sp>
        <p:nvSpPr>
          <p:cNvPr id="8" name="Text Placeholder 2"/>
          <p:cNvSpPr>
            <a:spLocks noGrp="1"/>
          </p:cNvSpPr>
          <p:nvPr>
            <p:ph idx="13"/>
          </p:nvPr>
        </p:nvSpPr>
        <p:spPr>
          <a:xfrm>
            <a:off x="716944" y="1924050"/>
            <a:ext cx="16854116" cy="73413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	</a:t>
            </a:r>
          </a:p>
          <a:p>
            <a:pPr lvl="4"/>
            <a:r>
              <a:rPr lang="en-US"/>
              <a:t>Fifth level</a:t>
            </a:r>
          </a:p>
        </p:txBody>
      </p:sp>
    </p:spTree>
    <p:extLst>
      <p:ext uri="{BB962C8B-B14F-4D97-AF65-F5344CB8AC3E}">
        <p14:creationId xmlns:p14="http://schemas.microsoft.com/office/powerpoint/2010/main" val="5457497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547691"/>
            <a:ext cx="15773400" cy="652462"/>
          </a:xfrm>
          <a:prstGeom prst="rect">
            <a:avLst/>
          </a:prstGeom>
        </p:spPr>
        <p:txBody>
          <a:bodyPr/>
          <a:lstStyle>
            <a:lvl1pPr>
              <a:defRPr sz="3000" b="1">
                <a:solidFill>
                  <a:srgbClr val="9E0D20"/>
                </a:solidFill>
                <a:latin typeface="Raleway" panose="020B0503030101060003" pitchFamily="34" charset="0"/>
              </a:defRPr>
            </a:lvl1pPr>
          </a:lstStyle>
          <a:p>
            <a:r>
              <a:rPr lang="en-US"/>
              <a:t>CLICK TO EDIT MASTER TITLE STYLE</a:t>
            </a:r>
          </a:p>
        </p:txBody>
      </p:sp>
      <p:grpSp>
        <p:nvGrpSpPr>
          <p:cNvPr id="16" name="Group 15"/>
          <p:cNvGrpSpPr/>
          <p:nvPr userDrawn="1"/>
        </p:nvGrpSpPr>
        <p:grpSpPr>
          <a:xfrm>
            <a:off x="921228" y="9969693"/>
            <a:ext cx="16445552" cy="71646"/>
            <a:chOff x="532000" y="6640224"/>
            <a:chExt cx="9000000" cy="54000"/>
          </a:xfrm>
        </p:grpSpPr>
        <p:sp>
          <p:nvSpPr>
            <p:cNvPr id="11" name="Rectangle 10"/>
            <p:cNvSpPr/>
            <p:nvPr userDrawn="1"/>
          </p:nvSpPr>
          <p:spPr>
            <a:xfrm>
              <a:off x="532000" y="6640224"/>
              <a:ext cx="1800000" cy="54000"/>
            </a:xfrm>
            <a:prstGeom prst="rect">
              <a:avLst/>
            </a:prstGeom>
            <a:solidFill>
              <a:srgbClr val="9E0D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66"/>
              <a:endParaRPr lang="en-IN" sz="2700">
                <a:solidFill>
                  <a:prstClr val="white"/>
                </a:solidFill>
              </a:endParaRPr>
            </a:p>
          </p:txBody>
        </p:sp>
        <p:sp>
          <p:nvSpPr>
            <p:cNvPr id="12" name="Rectangle 11"/>
            <p:cNvSpPr/>
            <p:nvPr userDrawn="1"/>
          </p:nvSpPr>
          <p:spPr>
            <a:xfrm>
              <a:off x="2332000" y="6640224"/>
              <a:ext cx="1800000" cy="54000"/>
            </a:xfrm>
            <a:prstGeom prst="rect">
              <a:avLst/>
            </a:prstGeom>
            <a:solidFill>
              <a:srgbClr val="287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66"/>
              <a:endParaRPr lang="en-IN" sz="2700">
                <a:solidFill>
                  <a:prstClr val="white"/>
                </a:solidFill>
              </a:endParaRPr>
            </a:p>
          </p:txBody>
        </p:sp>
        <p:sp>
          <p:nvSpPr>
            <p:cNvPr id="13" name="Rectangle 12"/>
            <p:cNvSpPr/>
            <p:nvPr userDrawn="1"/>
          </p:nvSpPr>
          <p:spPr>
            <a:xfrm>
              <a:off x="4132000" y="6640224"/>
              <a:ext cx="1800000" cy="54000"/>
            </a:xfrm>
            <a:prstGeom prst="rect">
              <a:avLst/>
            </a:prstGeom>
            <a:solidFill>
              <a:srgbClr val="F68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66"/>
              <a:endParaRPr lang="en-IN" sz="2700">
                <a:solidFill>
                  <a:prstClr val="white"/>
                </a:solidFill>
              </a:endParaRPr>
            </a:p>
          </p:txBody>
        </p:sp>
        <p:sp>
          <p:nvSpPr>
            <p:cNvPr id="14" name="Rectangle 13"/>
            <p:cNvSpPr/>
            <p:nvPr userDrawn="1"/>
          </p:nvSpPr>
          <p:spPr>
            <a:xfrm>
              <a:off x="5932000" y="6640224"/>
              <a:ext cx="1800000" cy="54000"/>
            </a:xfrm>
            <a:prstGeom prst="rect">
              <a:avLst/>
            </a:prstGeom>
            <a:solidFill>
              <a:srgbClr val="1D4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66"/>
              <a:endParaRPr lang="en-IN" sz="2700">
                <a:solidFill>
                  <a:prstClr val="white"/>
                </a:solidFill>
              </a:endParaRPr>
            </a:p>
          </p:txBody>
        </p:sp>
        <p:sp>
          <p:nvSpPr>
            <p:cNvPr id="15" name="Rectangle 14"/>
            <p:cNvSpPr/>
            <p:nvPr userDrawn="1"/>
          </p:nvSpPr>
          <p:spPr>
            <a:xfrm>
              <a:off x="7732000" y="6640224"/>
              <a:ext cx="1800000" cy="54000"/>
            </a:xfrm>
            <a:prstGeom prst="rect">
              <a:avLst/>
            </a:prstGeom>
            <a:solidFill>
              <a:srgbClr val="2ED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66"/>
              <a:endParaRPr lang="en-IN" sz="2700">
                <a:solidFill>
                  <a:prstClr val="white"/>
                </a:solidFill>
              </a:endParaRPr>
            </a:p>
          </p:txBody>
        </p:sp>
      </p:grpSp>
    </p:spTree>
    <p:extLst>
      <p:ext uri="{BB962C8B-B14F-4D97-AF65-F5344CB8AC3E}">
        <p14:creationId xmlns:p14="http://schemas.microsoft.com/office/powerpoint/2010/main" val="369073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10972800" y="0"/>
            <a:ext cx="7315200" cy="10287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solidDmnd">
            <a:fgClr>
              <a:schemeClr val="bg1">
                <a:lumMod val="85000"/>
              </a:schemeClr>
            </a:fgClr>
            <a:bgClr>
              <a:schemeClr val="bg1"/>
            </a:bgClr>
          </a:pattFill>
        </p:spPr>
        <p:txBody>
          <a:bodyPr wrap="square" anchor="ctr">
            <a:noAutofit/>
          </a:bodyPr>
          <a:lstStyle>
            <a:lvl1pPr algn="ctr">
              <a:defRPr sz="2400"/>
            </a:lvl1pPr>
          </a:lstStyle>
          <a:p>
            <a:endParaRPr lang="en-US"/>
          </a:p>
        </p:txBody>
      </p:sp>
      <p:sp>
        <p:nvSpPr>
          <p:cNvPr id="10" name="Picture Placeholder 9"/>
          <p:cNvSpPr>
            <a:spLocks noGrp="1"/>
          </p:cNvSpPr>
          <p:nvPr>
            <p:ph type="pic" sz="quarter" idx="12"/>
          </p:nvPr>
        </p:nvSpPr>
        <p:spPr>
          <a:xfrm>
            <a:off x="0" y="6715124"/>
            <a:ext cx="3314700" cy="3571876"/>
          </a:xfrm>
          <a:custGeom>
            <a:avLst/>
            <a:gdLst>
              <a:gd name="connsiteX0" fmla="*/ 0 w 2209800"/>
              <a:gd name="connsiteY0" fmla="*/ 0 h 2381250"/>
              <a:gd name="connsiteX1" fmla="*/ 2209800 w 2209800"/>
              <a:gd name="connsiteY1" fmla="*/ 0 h 2381250"/>
              <a:gd name="connsiteX2" fmla="*/ 2209800 w 2209800"/>
              <a:gd name="connsiteY2" fmla="*/ 2381250 h 2381250"/>
              <a:gd name="connsiteX3" fmla="*/ 0 w 2209800"/>
              <a:gd name="connsiteY3" fmla="*/ 2381250 h 2381250"/>
            </a:gdLst>
            <a:ahLst/>
            <a:cxnLst>
              <a:cxn ang="0">
                <a:pos x="connsiteX0" y="connsiteY0"/>
              </a:cxn>
              <a:cxn ang="0">
                <a:pos x="connsiteX1" y="connsiteY1"/>
              </a:cxn>
              <a:cxn ang="0">
                <a:pos x="connsiteX2" y="connsiteY2"/>
              </a:cxn>
              <a:cxn ang="0">
                <a:pos x="connsiteX3" y="connsiteY3"/>
              </a:cxn>
            </a:cxnLst>
            <a:rect l="l" t="t" r="r" b="b"/>
            <a:pathLst>
              <a:path w="2209800" h="2381250">
                <a:moveTo>
                  <a:pt x="0" y="0"/>
                </a:moveTo>
                <a:lnTo>
                  <a:pt x="2209800" y="0"/>
                </a:lnTo>
                <a:lnTo>
                  <a:pt x="2209800" y="2381250"/>
                </a:lnTo>
                <a:lnTo>
                  <a:pt x="0" y="2381250"/>
                </a:lnTo>
                <a:close/>
              </a:path>
            </a:pathLst>
          </a:custGeom>
          <a:pattFill prst="solidDmnd">
            <a:fgClr>
              <a:schemeClr val="bg1">
                <a:lumMod val="85000"/>
              </a:schemeClr>
            </a:fgClr>
            <a:bgClr>
              <a:schemeClr val="bg1"/>
            </a:bgClr>
          </a:pattFill>
        </p:spPr>
        <p:txBody>
          <a:bodyPr wrap="square" anchor="ctr">
            <a:noAutofit/>
          </a:bodyPr>
          <a:lstStyle>
            <a:lvl1pPr algn="ctr">
              <a:defRPr sz="2400"/>
            </a:lvl1pPr>
          </a:lstStyle>
          <a:p>
            <a:endParaRPr lang="en-US"/>
          </a:p>
        </p:txBody>
      </p:sp>
    </p:spTree>
    <p:extLst>
      <p:ext uri="{BB962C8B-B14F-4D97-AF65-F5344CB8AC3E}">
        <p14:creationId xmlns:p14="http://schemas.microsoft.com/office/powerpoint/2010/main" val="530508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IN"/>
          </a:p>
        </p:txBody>
      </p:sp>
      <p:sp>
        <p:nvSpPr>
          <p:cNvPr id="5" name="Slide Number Placeholder 4"/>
          <p:cNvSpPr>
            <a:spLocks noGrp="1"/>
          </p:cNvSpPr>
          <p:nvPr>
            <p:ph type="sldNum" sz="quarter" idx="12"/>
          </p:nvPr>
        </p:nvSpPr>
        <p:spPr/>
        <p:txBody>
          <a:bodyPr/>
          <a:lstStyle/>
          <a:p>
            <a:pPr marL="39064">
              <a:spcBef>
                <a:spcPts val="113"/>
              </a:spcBef>
            </a:pPr>
            <a:fld id="{81D60167-4931-47E6-BA6A-407CBD079E47}" type="slidenum">
              <a:rPr lang="en-IN" smtClean="0"/>
              <a:pPr marL="39064">
                <a:spcBef>
                  <a:spcPts val="113"/>
                </a:spcBef>
              </a:pPr>
              <a:t>‹#›</a:t>
            </a:fld>
            <a:endParaRPr lang="en-IN"/>
          </a:p>
        </p:txBody>
      </p:sp>
      <p:sp>
        <p:nvSpPr>
          <p:cNvPr id="10" name="Title 1"/>
          <p:cNvSpPr>
            <a:spLocks noGrp="1"/>
          </p:cNvSpPr>
          <p:nvPr>
            <p:ph type="title"/>
          </p:nvPr>
        </p:nvSpPr>
        <p:spPr>
          <a:xfrm>
            <a:off x="716945" y="476343"/>
            <a:ext cx="15304106" cy="729948"/>
          </a:xfrm>
        </p:spPr>
        <p:txBody>
          <a:bodyPr>
            <a:noAutofit/>
          </a:bodyPr>
          <a:lstStyle>
            <a:lvl1pPr algn="l">
              <a:defRPr sz="3600">
                <a:solidFill>
                  <a:srgbClr val="C00000"/>
                </a:solidFill>
              </a:defRPr>
            </a:lvl1pPr>
          </a:lstStyle>
          <a:p>
            <a:r>
              <a:rPr lang="en-US"/>
              <a:t>Click to edit Master title style</a:t>
            </a:r>
            <a:endParaRPr lang="id-ID"/>
          </a:p>
        </p:txBody>
      </p:sp>
      <p:sp>
        <p:nvSpPr>
          <p:cNvPr id="11" name="Subtitle 2"/>
          <p:cNvSpPr>
            <a:spLocks noGrp="1"/>
          </p:cNvSpPr>
          <p:nvPr>
            <p:ph type="subTitle" idx="1"/>
          </p:nvPr>
        </p:nvSpPr>
        <p:spPr>
          <a:xfrm>
            <a:off x="716946" y="1293188"/>
            <a:ext cx="15304107" cy="345113"/>
          </a:xfrm>
        </p:spPr>
        <p:txBody>
          <a:bodyPr>
            <a:noAutofit/>
          </a:bodyPr>
          <a:lstStyle>
            <a:lvl1pPr marL="0" indent="0" algn="l">
              <a:buNone/>
              <a:defRPr sz="1800">
                <a:solidFill>
                  <a:schemeClr val="tx1">
                    <a:lumMod val="65000"/>
                    <a:lumOff val="35000"/>
                  </a:schemeClr>
                </a:solidFill>
              </a:defRPr>
            </a:lvl1pPr>
            <a:lvl2pPr marL="685612" indent="0" algn="ctr">
              <a:buNone/>
              <a:defRPr sz="3000"/>
            </a:lvl2pPr>
            <a:lvl3pPr marL="1371224" indent="0" algn="ctr">
              <a:buNone/>
              <a:defRPr sz="2700"/>
            </a:lvl3pPr>
            <a:lvl4pPr marL="2056835" indent="0" algn="ctr">
              <a:buNone/>
              <a:defRPr sz="2400"/>
            </a:lvl4pPr>
            <a:lvl5pPr marL="2742447" indent="0" algn="ctr">
              <a:buNone/>
              <a:defRPr sz="2400"/>
            </a:lvl5pPr>
            <a:lvl6pPr marL="3428059" indent="0" algn="ctr">
              <a:buNone/>
              <a:defRPr sz="2400"/>
            </a:lvl6pPr>
            <a:lvl7pPr marL="4113669" indent="0" algn="ctr">
              <a:buNone/>
              <a:defRPr sz="2400"/>
            </a:lvl7pPr>
            <a:lvl8pPr marL="4799281" indent="0" algn="ctr">
              <a:buNone/>
              <a:defRPr sz="2400"/>
            </a:lvl8pPr>
            <a:lvl9pPr marL="5484893" indent="0" algn="ctr">
              <a:buNone/>
              <a:defRPr sz="2400"/>
            </a:lvl9pPr>
          </a:lstStyle>
          <a:p>
            <a:r>
              <a:rPr lang="en-US"/>
              <a:t>Click to edit Master subtitle style</a:t>
            </a:r>
          </a:p>
        </p:txBody>
      </p:sp>
    </p:spTree>
    <p:extLst>
      <p:ext uri="{BB962C8B-B14F-4D97-AF65-F5344CB8AC3E}">
        <p14:creationId xmlns:p14="http://schemas.microsoft.com/office/powerpoint/2010/main" val="700716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16942" y="9534528"/>
            <a:ext cx="4114800" cy="547687"/>
          </a:xfrm>
          <a:prstGeom prst="rect">
            <a:avLst/>
          </a:prstGeom>
        </p:spPr>
        <p:txBody>
          <a:bodyPr/>
          <a:lstStyle/>
          <a:p>
            <a:pPr defTabSz="1371579"/>
            <a:fld id="{14112D9D-64C6-4E47-9018-0DB3950AA54C}" type="datetime1">
              <a:rPr lang="en-US" smtClean="0">
                <a:solidFill>
                  <a:prstClr val="black">
                    <a:tint val="75000"/>
                  </a:prstClr>
                </a:solidFill>
              </a:rPr>
              <a:pPr defTabSz="1371579"/>
              <a:t>12/11/2024</a:t>
            </a:fld>
            <a:endParaRPr lang="id-ID">
              <a:solidFill>
                <a:prstClr val="black">
                  <a:tint val="75000"/>
                </a:prstClr>
              </a:solidFill>
            </a:endParaRPr>
          </a:p>
        </p:txBody>
      </p:sp>
      <p:sp>
        <p:nvSpPr>
          <p:cNvPr id="4" name="Footer Placeholder 3"/>
          <p:cNvSpPr>
            <a:spLocks noGrp="1"/>
          </p:cNvSpPr>
          <p:nvPr>
            <p:ph type="ftr" sz="quarter" idx="11"/>
          </p:nvPr>
        </p:nvSpPr>
        <p:spPr>
          <a:xfrm>
            <a:off x="6057900" y="9534528"/>
            <a:ext cx="6172200" cy="547687"/>
          </a:xfrm>
          <a:prstGeom prst="rect">
            <a:avLst/>
          </a:prstGeom>
        </p:spPr>
        <p:txBody>
          <a:bodyPr/>
          <a:lstStyle/>
          <a:p>
            <a:pPr defTabSz="1371579"/>
            <a:r>
              <a:rPr lang="en-US" sz="2700">
                <a:solidFill>
                  <a:prstClr val="black">
                    <a:tint val="75000"/>
                  </a:prstClr>
                </a:solidFill>
              </a:rPr>
              <a:t>© Copyright Wadhwani Foundation</a:t>
            </a:r>
          </a:p>
        </p:txBody>
      </p:sp>
      <p:sp>
        <p:nvSpPr>
          <p:cNvPr id="5" name="Slide Number Placeholder 4"/>
          <p:cNvSpPr>
            <a:spLocks noGrp="1"/>
          </p:cNvSpPr>
          <p:nvPr>
            <p:ph type="sldNum" sz="quarter" idx="12"/>
          </p:nvPr>
        </p:nvSpPr>
        <p:spPr>
          <a:xfrm>
            <a:off x="13456259" y="9534528"/>
            <a:ext cx="4114800" cy="547687"/>
          </a:xfrm>
          <a:prstGeom prst="rect">
            <a:avLst/>
          </a:prstGeom>
        </p:spPr>
        <p:txBody>
          <a:bodyPr/>
          <a:lstStyle/>
          <a:p>
            <a:pPr defTabSz="1371579"/>
            <a:fld id="{8632F5CF-2680-48A4-8032-177420087341}" type="slidenum">
              <a:rPr lang="id-ID" sz="2700" smtClean="0">
                <a:solidFill>
                  <a:prstClr val="black">
                    <a:tint val="75000"/>
                  </a:prstClr>
                </a:solidFill>
              </a:rPr>
              <a:pPr defTabSz="1371579"/>
              <a:t>‹#›</a:t>
            </a:fld>
            <a:endParaRPr lang="id-ID" sz="2700">
              <a:solidFill>
                <a:prstClr val="black">
                  <a:tint val="75000"/>
                </a:prstClr>
              </a:solidFill>
            </a:endParaRPr>
          </a:p>
        </p:txBody>
      </p:sp>
    </p:spTree>
    <p:extLst>
      <p:ext uri="{BB962C8B-B14F-4D97-AF65-F5344CB8AC3E}">
        <p14:creationId xmlns:p14="http://schemas.microsoft.com/office/powerpoint/2010/main" val="3348341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7" r:id="rId12"/>
    <p:sldLayoutId id="2147483701" r:id="rId13"/>
    <p:sldLayoutId id="2147483702" r:id="rId14"/>
    <p:sldLayoutId id="2147483703" r:id="rId15"/>
    <p:sldLayoutId id="2147483704"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3.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4.png"/><Relationship Id="rId5" Type="http://schemas.openxmlformats.org/officeDocument/2006/relationships/image" Target="../media/image18.png"/><Relationship Id="rId10" Type="http://schemas.openxmlformats.org/officeDocument/2006/relationships/hyperlink" Target="https://www.figma.com/design/T6lbC4KxUKQxkEpQcNzZCg/PickDo?node-id=0-1&amp;t=G4VFuZQIBi2EUsUf-1" TargetMode="External"/><Relationship Id="rId4" Type="http://schemas.openxmlformats.org/officeDocument/2006/relationships/image" Target="../media/image17.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hyperlink" Target="https://1drv.ms/w/c/d7a1781b7bac73f2/Ea948_L1PQdEjW9dLDSYDz4BM8sbBULp51BpgDqtzn23Lg?e=AkAPum"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hyperlink" Target="https://1drv.ms/w/c/d7a1781b7bac73f2/EZqxdcH0fC1NnY6fMbVUXMgBXqZzEHOr-UQLC5oL2hr9oA?e=5hOGQJ"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4.png"/><Relationship Id="rId5" Type="http://schemas.openxmlformats.org/officeDocument/2006/relationships/image" Target="../media/image13.jpeg"/><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F5054-5A0C-B058-6501-F798F059F146}"/>
              </a:ext>
            </a:extLst>
          </p:cNvPr>
          <p:cNvSpPr/>
          <p:nvPr/>
        </p:nvSpPr>
        <p:spPr>
          <a:xfrm>
            <a:off x="14238507" y="-93010"/>
            <a:ext cx="4149249" cy="10380009"/>
          </a:xfrm>
          <a:prstGeom prst="rect">
            <a:avLst/>
          </a:prstGeom>
          <a:solidFill>
            <a:srgbClr val="1F497D"/>
          </a:solidFill>
          <a:ln>
            <a:noFill/>
          </a:ln>
          <a:effectLst>
            <a:outerShdw blurRad="635000" dist="177800" dir="10800000" algn="r" rotWithShape="0">
              <a:srgbClr val="1F497D">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959C43-D57E-5323-48A0-27D271DA77CD}"/>
              </a:ext>
            </a:extLst>
          </p:cNvPr>
          <p:cNvSpPr/>
          <p:nvPr/>
        </p:nvSpPr>
        <p:spPr>
          <a:xfrm rot="-5400000">
            <a:off x="9023873" y="-9067800"/>
            <a:ext cx="104215" cy="18199474"/>
          </a:xfrm>
          <a:prstGeom prst="rect">
            <a:avLst/>
          </a:prstGeom>
          <a:solidFill>
            <a:srgbClr val="1F497D"/>
          </a:solidFill>
          <a:ln>
            <a:noFill/>
          </a:ln>
          <a:effectLst>
            <a:outerShdw blurRad="635000" dist="127000" dir="5400000" algn="t" rotWithShape="0">
              <a:srgbClr val="1F497D"/>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2F6FF7-0A73-1335-A685-8A50CF55ADC1}"/>
              </a:ext>
            </a:extLst>
          </p:cNvPr>
          <p:cNvSpPr/>
          <p:nvPr/>
        </p:nvSpPr>
        <p:spPr>
          <a:xfrm rot="-5400000">
            <a:off x="9023872" y="1138518"/>
            <a:ext cx="104215" cy="18199474"/>
          </a:xfrm>
          <a:prstGeom prst="rect">
            <a:avLst/>
          </a:prstGeom>
          <a:solidFill>
            <a:srgbClr val="1F497D"/>
          </a:solidFill>
          <a:ln>
            <a:noFill/>
          </a:ln>
          <a:effectLst>
            <a:outerShdw blurRad="635000" dist="127000" dir="5400000" algn="ctr" rotWithShape="0">
              <a:srgbClr val="1F497D"/>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42E5654-CF21-BF3D-C6CF-06AB6D3B3EAC}"/>
              </a:ext>
            </a:extLst>
          </p:cNvPr>
          <p:cNvSpPr/>
          <p:nvPr/>
        </p:nvSpPr>
        <p:spPr>
          <a:xfrm>
            <a:off x="-15689" y="29135"/>
            <a:ext cx="117662" cy="10238815"/>
          </a:xfrm>
          <a:prstGeom prst="rect">
            <a:avLst/>
          </a:prstGeom>
          <a:solidFill>
            <a:srgbClr val="1F497D"/>
          </a:solidFill>
          <a:ln>
            <a:noFill/>
          </a:ln>
          <a:effectLst>
            <a:outerShdw blurRad="635000" dist="127000" dir="5400000" algn="ctr" rotWithShape="0">
              <a:srgbClr val="1F497D"/>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EED81C6-644B-021C-D963-B50854E29653}"/>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9"/>
          <p:cNvSpPr txBox="1"/>
          <p:nvPr/>
        </p:nvSpPr>
        <p:spPr>
          <a:xfrm>
            <a:off x="2847218" y="1292385"/>
            <a:ext cx="8646043" cy="2693045"/>
          </a:xfrm>
          <a:prstGeom prst="rect">
            <a:avLst/>
          </a:prstGeom>
        </p:spPr>
        <p:txBody>
          <a:bodyPr wrap="square" lIns="0" tIns="0" rIns="0" bIns="0" rtlCol="0" anchor="t">
            <a:spAutoFit/>
          </a:bodyPr>
          <a:lstStyle/>
          <a:p>
            <a:r>
              <a:rPr lang="en-US" sz="17500" b="1" dirty="0">
                <a:solidFill>
                  <a:schemeClr val="tx2">
                    <a:lumMod val="50000"/>
                  </a:schemeClr>
                </a:solidFill>
                <a:latin typeface="Arial" panose="020B0604020202020204" pitchFamily="34" charset="0"/>
                <a:cs typeface="Arial" panose="020B0604020202020204" pitchFamily="34" charset="0"/>
              </a:rPr>
              <a:t>PICK</a:t>
            </a:r>
            <a:r>
              <a:rPr lang="en-US" sz="17500" b="1" dirty="0">
                <a:solidFill>
                  <a:schemeClr val="tx2"/>
                </a:solidFill>
                <a:latin typeface="Arial" panose="020B0604020202020204" pitchFamily="34" charset="0"/>
                <a:cs typeface="Arial" panose="020B0604020202020204" pitchFamily="34" charset="0"/>
              </a:rPr>
              <a:t>DO</a:t>
            </a:r>
          </a:p>
        </p:txBody>
      </p:sp>
      <p:sp>
        <p:nvSpPr>
          <p:cNvPr id="6" name="TextBox 19">
            <a:extLst>
              <a:ext uri="{FF2B5EF4-FFF2-40B4-BE49-F238E27FC236}">
                <a16:creationId xmlns:a16="http://schemas.microsoft.com/office/drawing/2014/main" id="{DA239885-16E5-C561-4F26-55830E463E43}"/>
              </a:ext>
            </a:extLst>
          </p:cNvPr>
          <p:cNvSpPr txBox="1"/>
          <p:nvPr/>
        </p:nvSpPr>
        <p:spPr>
          <a:xfrm>
            <a:off x="3996234" y="7557278"/>
            <a:ext cx="6348012" cy="1231106"/>
          </a:xfrm>
          <a:prstGeom prst="rect">
            <a:avLst/>
          </a:prstGeom>
        </p:spPr>
        <p:txBody>
          <a:bodyPr wrap="square" lIns="0" tIns="0" rIns="0" bIns="0" rtlCol="0" anchor="t">
            <a:spAutoFit/>
          </a:bodyPr>
          <a:lstStyle/>
          <a:p>
            <a:r>
              <a:rPr lang="en-US" sz="8000" b="1" dirty="0">
                <a:solidFill>
                  <a:srgbClr val="10253F"/>
                </a:solidFill>
                <a:latin typeface="Arial"/>
                <a:cs typeface="Arial"/>
              </a:rPr>
              <a:t>PITCH</a:t>
            </a:r>
            <a:r>
              <a:rPr lang="en-US" sz="8000" b="1" dirty="0">
                <a:solidFill>
                  <a:schemeClr val="tx2">
                    <a:lumMod val="50000"/>
                  </a:schemeClr>
                </a:solidFill>
                <a:latin typeface="Arial"/>
                <a:cs typeface="Arial"/>
              </a:rPr>
              <a:t> </a:t>
            </a:r>
            <a:r>
              <a:rPr lang="en-US" sz="8000" b="1" dirty="0">
                <a:solidFill>
                  <a:srgbClr val="1F497D"/>
                </a:solidFill>
                <a:latin typeface="Arial"/>
                <a:cs typeface="Arial"/>
              </a:rPr>
              <a:t>DECK</a:t>
            </a:r>
          </a:p>
        </p:txBody>
      </p:sp>
      <p:pic>
        <p:nvPicPr>
          <p:cNvPr id="35" name="Picture 34">
            <a:extLst>
              <a:ext uri="{FF2B5EF4-FFF2-40B4-BE49-F238E27FC236}">
                <a16:creationId xmlns:a16="http://schemas.microsoft.com/office/drawing/2014/main" id="{4DDF6F46-85D9-4D1F-A696-81BBAD7F3EF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8874" y1="41391" x2="18874" y2="41391"/>
                        <a14:foregroundMark x1="33223" y1="46026" x2="33223" y2="46026"/>
                        <a14:foregroundMark x1="33223" y1="46026" x2="33223" y2="46026"/>
                        <a14:foregroundMark x1="39183" y1="46137" x2="39183" y2="46137"/>
                        <a14:foregroundMark x1="39183" y1="46137" x2="39183" y2="46137"/>
                        <a14:foregroundMark x1="48455" y1="46909" x2="48455" y2="46909"/>
                        <a14:foregroundMark x1="48455" y1="46909" x2="48455" y2="46909"/>
                        <a14:foregroundMark x1="48455" y1="50110" x2="48455" y2="50110"/>
                        <a14:foregroundMark x1="48455" y1="50110" x2="48455" y2="50110"/>
                        <a14:foregroundMark x1="60927" y1="45806" x2="60927" y2="45806"/>
                        <a14:foregroundMark x1="60927" y1="45806" x2="60927" y2="45806"/>
                        <a14:foregroundMark x1="69316" y1="47241" x2="69316" y2="47241"/>
                        <a14:foregroundMark x1="69316" y1="47241" x2="69316" y2="47241"/>
                        <a14:foregroundMark x1="68212" y1="54305" x2="68212" y2="54305"/>
                        <a14:foregroundMark x1="68212" y1="54305" x2="68212" y2="54305"/>
                        <a14:foregroundMark x1="64901" y1="63907" x2="64901" y2="63907"/>
                        <a14:foregroundMark x1="64901" y1="63907" x2="64901" y2="63907"/>
                        <a14:foregroundMark x1="43046" y1="64790" x2="43046" y2="64790"/>
                        <a14:foregroundMark x1="46247" y1="68322" x2="46247" y2="68322"/>
                        <a14:foregroundMark x1="42936" y1="79139" x2="42936" y2="79139"/>
                        <a14:foregroundMark x1="42936" y1="79139" x2="42936" y2="79139"/>
                        <a14:foregroundMark x1="58830" y1="79139" x2="58830" y2="79139"/>
                        <a14:foregroundMark x1="58830" y1="79139" x2="58830" y2="79139"/>
                      </a14:backgroundRemoval>
                    </a14:imgEffect>
                  </a14:imgLayer>
                </a14:imgProps>
              </a:ext>
            </a:extLst>
          </a:blip>
          <a:stretch>
            <a:fillRect/>
          </a:stretch>
        </p:blipFill>
        <p:spPr>
          <a:xfrm>
            <a:off x="4133214" y="1870182"/>
            <a:ext cx="6074049" cy="6074049"/>
          </a:xfrm>
          <a:prstGeom prst="rect">
            <a:avLst/>
          </a:prstGeom>
          <a:effectLst>
            <a:outerShdw blurRad="50800" dist="50800" dir="5400000" algn="ctr" rotWithShape="0">
              <a:srgbClr val="000000">
                <a:alpha val="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5"/>
          <p:cNvSpPr txBox="1"/>
          <p:nvPr/>
        </p:nvSpPr>
        <p:spPr>
          <a:xfrm>
            <a:off x="738845" y="317640"/>
            <a:ext cx="12338484" cy="1115690"/>
          </a:xfrm>
          <a:prstGeom prst="rect">
            <a:avLst/>
          </a:prstGeom>
        </p:spPr>
        <p:txBody>
          <a:bodyPr wrap="square" lIns="0" tIns="0" rIns="0" bIns="0" rtlCol="0" anchor="t">
            <a:spAutoFit/>
          </a:bodyPr>
          <a:lstStyle/>
          <a:p>
            <a:pPr>
              <a:lnSpc>
                <a:spcPts val="8747"/>
              </a:lnSpc>
            </a:pPr>
            <a:r>
              <a:rPr lang="en-US" sz="6000" b="1"/>
              <a:t>Lean Canvas</a:t>
            </a:r>
          </a:p>
        </p:txBody>
      </p:sp>
      <p:sp>
        <p:nvSpPr>
          <p:cNvPr id="14" name="TextBox 13"/>
          <p:cNvSpPr txBox="1"/>
          <p:nvPr/>
        </p:nvSpPr>
        <p:spPr>
          <a:xfrm>
            <a:off x="14669468" y="2727262"/>
            <a:ext cx="3618532" cy="5214114"/>
          </a:xfrm>
          <a:prstGeom prst="rect">
            <a:avLst/>
          </a:prstGeom>
          <a:noFill/>
          <a:ln>
            <a:solidFill>
              <a:schemeClr val="bg2">
                <a:lumMod val="50000"/>
              </a:schemeClr>
            </a:solidFill>
          </a:ln>
        </p:spPr>
        <p:txBody>
          <a:bodyPr wrap="square" lIns="91440" tIns="45720" rIns="91440" bIns="45720" rtlCol="0" anchor="t">
            <a:spAutoFit/>
          </a:bodyPr>
          <a:lstStyle/>
          <a:p>
            <a:r>
              <a:rPr lang="en-IN" b="1"/>
              <a:t>Business Model </a:t>
            </a:r>
            <a:endParaRPr lang="en-IN">
              <a:solidFill>
                <a:srgbClr val="002060"/>
              </a:solidFill>
            </a:endParaRPr>
          </a:p>
          <a:p>
            <a:endParaRPr lang="en-IN">
              <a:solidFill>
                <a:srgbClr val="002060"/>
              </a:solidFill>
            </a:endParaRPr>
          </a:p>
          <a:p>
            <a:endParaRPr lang="en-IN">
              <a:solidFill>
                <a:srgbClr val="002060"/>
              </a:solidFill>
            </a:endParaRPr>
          </a:p>
          <a:p>
            <a:endParaRPr lang="en-IN">
              <a:solidFill>
                <a:srgbClr val="002060"/>
              </a:solidFill>
            </a:endParaRPr>
          </a:p>
          <a:p>
            <a:endParaRPr lang="en-IN">
              <a:solidFill>
                <a:srgbClr val="002060"/>
              </a:solidFill>
            </a:endParaRPr>
          </a:p>
          <a:p>
            <a:endParaRPr lang="en-IN">
              <a:solidFill>
                <a:srgbClr val="002060"/>
              </a:solidFill>
            </a:endParaRPr>
          </a:p>
          <a:p>
            <a:endParaRPr lang="en-IN">
              <a:solidFill>
                <a:srgbClr val="002060"/>
              </a:solidFill>
            </a:endParaRPr>
          </a:p>
          <a:p>
            <a:endParaRPr lang="en-IN">
              <a:solidFill>
                <a:srgbClr val="002060"/>
              </a:solidFill>
            </a:endParaRPr>
          </a:p>
          <a:p>
            <a:endParaRPr lang="en-IN">
              <a:solidFill>
                <a:srgbClr val="002060"/>
              </a:solidFill>
            </a:endParaRPr>
          </a:p>
          <a:p>
            <a:endParaRPr lang="en-IN">
              <a:solidFill>
                <a:srgbClr val="002060"/>
              </a:solidFill>
            </a:endParaRPr>
          </a:p>
          <a:p>
            <a:endParaRPr lang="en-IN">
              <a:solidFill>
                <a:srgbClr val="002060"/>
              </a:solidFill>
            </a:endParaRPr>
          </a:p>
          <a:p>
            <a:endParaRPr lang="en-IN">
              <a:solidFill>
                <a:srgbClr val="002060"/>
              </a:solidFill>
            </a:endParaRPr>
          </a:p>
          <a:p>
            <a:endParaRPr lang="en-IN">
              <a:solidFill>
                <a:srgbClr val="002060"/>
              </a:solidFill>
            </a:endParaRPr>
          </a:p>
          <a:p>
            <a:endParaRPr lang="en-IN">
              <a:solidFill>
                <a:srgbClr val="002060"/>
              </a:solidFill>
            </a:endParaRPr>
          </a:p>
          <a:p>
            <a:endParaRPr lang="en-IN">
              <a:solidFill>
                <a:srgbClr val="002060"/>
              </a:solidFill>
            </a:endParaRPr>
          </a:p>
          <a:p>
            <a:endParaRPr lang="en-IN">
              <a:solidFill>
                <a:srgbClr val="002060"/>
              </a:solidFill>
              <a:cs typeface="Calibri"/>
            </a:endParaRPr>
          </a:p>
          <a:p>
            <a:endParaRPr lang="en-IN">
              <a:solidFill>
                <a:srgbClr val="002060"/>
              </a:solidFill>
              <a:cs typeface="Calibri"/>
            </a:endParaRPr>
          </a:p>
          <a:p>
            <a:endParaRPr lang="en-IN">
              <a:solidFill>
                <a:srgbClr val="002060"/>
              </a:solidFill>
              <a:cs typeface="Calibri"/>
            </a:endParaRPr>
          </a:p>
        </p:txBody>
      </p:sp>
      <p:grpSp>
        <p:nvGrpSpPr>
          <p:cNvPr id="24" name="Group 23">
            <a:extLst>
              <a:ext uri="{FF2B5EF4-FFF2-40B4-BE49-F238E27FC236}">
                <a16:creationId xmlns:a16="http://schemas.microsoft.com/office/drawing/2014/main" id="{2871DA2D-B3CE-4F68-958C-EFD80A045093}"/>
              </a:ext>
            </a:extLst>
          </p:cNvPr>
          <p:cNvGrpSpPr/>
          <p:nvPr/>
        </p:nvGrpSpPr>
        <p:grpSpPr>
          <a:xfrm>
            <a:off x="718063" y="1678553"/>
            <a:ext cx="13952292" cy="8182928"/>
            <a:chOff x="1057033" y="956344"/>
            <a:chExt cx="9301525" cy="5455285"/>
          </a:xfrm>
          <a:noFill/>
        </p:grpSpPr>
        <p:sp>
          <p:nvSpPr>
            <p:cNvPr id="25" name="Rectangle 24">
              <a:extLst>
                <a:ext uri="{FF2B5EF4-FFF2-40B4-BE49-F238E27FC236}">
                  <a16:creationId xmlns:a16="http://schemas.microsoft.com/office/drawing/2014/main" id="{142DE8B1-BA37-482F-A9F6-BEF943895596}"/>
                </a:ext>
              </a:extLst>
            </p:cNvPr>
            <p:cNvSpPr/>
            <p:nvPr/>
          </p:nvSpPr>
          <p:spPr>
            <a:xfrm>
              <a:off x="1057033" y="956344"/>
              <a:ext cx="1870333" cy="406161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r>
                <a:rPr lang="en-GB" b="1">
                  <a:solidFill>
                    <a:schemeClr val="tx1"/>
                  </a:solidFill>
                </a:rPr>
                <a:t>PROBLEM</a:t>
              </a:r>
              <a:endParaRPr lang="en-GB" b="1">
                <a:solidFill>
                  <a:schemeClr val="tx1"/>
                </a:solidFill>
                <a:ea typeface="+mn-lt"/>
                <a:cs typeface="+mn-lt"/>
              </a:endParaRPr>
            </a:p>
            <a:p>
              <a:endParaRPr lang="en-GB" sz="900" b="1">
                <a:solidFill>
                  <a:schemeClr val="tx1"/>
                </a:solidFill>
                <a:ea typeface="+mn-lt"/>
                <a:cs typeface="+mn-lt"/>
              </a:endParaRPr>
            </a:p>
            <a:p>
              <a:r>
                <a:rPr lang="en-GB">
                  <a:solidFill>
                    <a:schemeClr val="tx1"/>
                  </a:solidFill>
                  <a:ea typeface="+mn-lt"/>
                  <a:cs typeface="+mn-lt"/>
                </a:rPr>
                <a:t>Tech-savvy people, busy professionals, and online shoppers who feel confused by too many electronics options and lack knowledge about them.</a:t>
              </a:r>
            </a:p>
            <a:p>
              <a:endParaRPr lang="en-GB">
                <a:solidFill>
                  <a:schemeClr val="tx1"/>
                </a:solidFill>
                <a:ea typeface="Calibri"/>
                <a:cs typeface="Calibri"/>
              </a:endParaRPr>
            </a:p>
            <a:p>
              <a:endParaRPr lang="en-GB">
                <a:solidFill>
                  <a:schemeClr val="tx1"/>
                </a:solidFill>
                <a:ea typeface="Calibri"/>
                <a:cs typeface="Calibri"/>
              </a:endParaRPr>
            </a:p>
            <a:p>
              <a:r>
                <a:rPr lang="en-GB" b="1">
                  <a:solidFill>
                    <a:schemeClr val="tx1"/>
                  </a:solidFill>
                </a:rPr>
                <a:t>EXISTING ALTERNATIVES</a:t>
              </a:r>
              <a:endParaRPr lang="en-GB" b="1">
                <a:solidFill>
                  <a:schemeClr val="tx1"/>
                </a:solidFill>
                <a:ea typeface="Calibri"/>
                <a:cs typeface="Calibri"/>
              </a:endParaRPr>
            </a:p>
            <a:p>
              <a:pPr marL="285750" indent="-285750">
                <a:buFont typeface="Arial"/>
                <a:buChar char="•"/>
              </a:pPr>
              <a:r>
                <a:rPr lang="en-GB">
                  <a:solidFill>
                    <a:schemeClr val="tx1"/>
                  </a:solidFill>
                  <a:ea typeface="Calibri"/>
                  <a:cs typeface="Calibri"/>
                </a:rPr>
                <a:t>Amazon India</a:t>
              </a:r>
            </a:p>
            <a:p>
              <a:pPr marL="285750" indent="-285750">
                <a:buFont typeface="Arial"/>
                <a:buChar char="•"/>
              </a:pPr>
              <a:r>
                <a:rPr lang="en-GB">
                  <a:solidFill>
                    <a:schemeClr val="tx1"/>
                  </a:solidFill>
                  <a:ea typeface="Calibri"/>
                  <a:cs typeface="Calibri"/>
                </a:rPr>
                <a:t>Flipkart</a:t>
              </a:r>
            </a:p>
            <a:p>
              <a:pPr marL="285750" indent="-285750">
                <a:buFont typeface="Arial"/>
                <a:buChar char="•"/>
              </a:pPr>
              <a:r>
                <a:rPr lang="en-GB">
                  <a:solidFill>
                    <a:schemeClr val="tx1"/>
                  </a:solidFill>
                  <a:ea typeface="Calibri"/>
                  <a:cs typeface="Calibri"/>
                </a:rPr>
                <a:t>Reliance Digital</a:t>
              </a:r>
            </a:p>
            <a:p>
              <a:pPr marL="285750" indent="-285750">
                <a:buFont typeface="Arial"/>
                <a:buChar char="•"/>
              </a:pPr>
              <a:r>
                <a:rPr lang="en-GB">
                  <a:solidFill>
                    <a:schemeClr val="tx1"/>
                  </a:solidFill>
                  <a:ea typeface="Calibri"/>
                  <a:cs typeface="Calibri"/>
                </a:rPr>
                <a:t>Tata Cliq</a:t>
              </a:r>
            </a:p>
            <a:p>
              <a:r>
                <a:rPr lang="en-GB">
                  <a:solidFill>
                    <a:schemeClr val="tx1"/>
                  </a:solidFill>
                  <a:ea typeface="+mn-lt"/>
                  <a:cs typeface="+mn-lt"/>
                </a:rPr>
                <a:t>The names mentioned are just alternatives, but none truly offer the best experience.</a:t>
              </a:r>
            </a:p>
          </p:txBody>
        </p:sp>
        <p:sp>
          <p:nvSpPr>
            <p:cNvPr id="26" name="Rectangle 25">
              <a:extLst>
                <a:ext uri="{FF2B5EF4-FFF2-40B4-BE49-F238E27FC236}">
                  <a16:creationId xmlns:a16="http://schemas.microsoft.com/office/drawing/2014/main" id="{DA61AF53-C124-49C7-9FFB-00E90C7BD86C}"/>
                </a:ext>
              </a:extLst>
            </p:cNvPr>
            <p:cNvSpPr/>
            <p:nvPr/>
          </p:nvSpPr>
          <p:spPr>
            <a:xfrm>
              <a:off x="3032477" y="2637347"/>
              <a:ext cx="1608198" cy="236883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b="1">
                <a:solidFill>
                  <a:schemeClr val="tx1"/>
                </a:solidFill>
              </a:endParaRPr>
            </a:p>
            <a:p>
              <a:endParaRPr lang="en-US" b="1">
                <a:solidFill>
                  <a:schemeClr val="tx1"/>
                </a:solidFill>
              </a:endParaRPr>
            </a:p>
            <a:p>
              <a:endParaRPr lang="en-US" b="1">
                <a:solidFill>
                  <a:schemeClr val="tx1"/>
                </a:solidFill>
              </a:endParaRPr>
            </a:p>
            <a:p>
              <a:r>
                <a:rPr lang="en-US" b="1">
                  <a:solidFill>
                    <a:schemeClr val="tx1"/>
                  </a:solidFill>
                </a:rPr>
                <a:t>KEY METRICS</a:t>
              </a:r>
              <a:endParaRPr lang="en-US">
                <a:solidFill>
                  <a:schemeClr val="tx1"/>
                </a:solidFill>
                <a:ea typeface="Calibri"/>
                <a:cs typeface="Calibri"/>
              </a:endParaRPr>
            </a:p>
            <a:p>
              <a:endParaRPr lang="en-US" sz="900" b="1">
                <a:solidFill>
                  <a:schemeClr val="tx1"/>
                </a:solidFill>
                <a:ea typeface="+mn-lt"/>
                <a:cs typeface="+mn-lt"/>
              </a:endParaRPr>
            </a:p>
            <a:p>
              <a:pPr marL="257175" indent="-257175">
                <a:buFont typeface="Arial" panose="020B0604020202020204" pitchFamily="34" charset="0"/>
                <a:buChar char="•"/>
              </a:pPr>
              <a:r>
                <a:rPr lang="en-US">
                  <a:solidFill>
                    <a:schemeClr val="tx1"/>
                  </a:solidFill>
                  <a:ea typeface="+mn-lt"/>
                  <a:cs typeface="+mn-lt"/>
                </a:rPr>
                <a:t>Customer</a:t>
              </a:r>
            </a:p>
            <a:p>
              <a:r>
                <a:rPr lang="en-US">
                  <a:solidFill>
                    <a:schemeClr val="tx1"/>
                  </a:solidFill>
                  <a:ea typeface="+mn-lt"/>
                  <a:cs typeface="+mn-lt"/>
                </a:rPr>
                <a:t>     engagement</a:t>
              </a:r>
              <a:endParaRPr lang="en-US">
                <a:solidFill>
                  <a:schemeClr val="tx1"/>
                </a:solidFill>
                <a:ea typeface="Calibri"/>
                <a:cs typeface="Calibri"/>
              </a:endParaRPr>
            </a:p>
            <a:p>
              <a:pPr marL="257175" indent="-257175">
                <a:buFont typeface="Arial" panose="020B0604020202020204" pitchFamily="34" charset="0"/>
                <a:buChar char="•"/>
              </a:pPr>
              <a:r>
                <a:rPr lang="en-US">
                  <a:solidFill>
                    <a:schemeClr val="tx1"/>
                  </a:solidFill>
                  <a:ea typeface="+mn-lt"/>
                  <a:cs typeface="+mn-lt"/>
                </a:rPr>
                <a:t>Conversion rates</a:t>
              </a:r>
              <a:endParaRPr lang="en-US">
                <a:solidFill>
                  <a:schemeClr val="tx1"/>
                </a:solidFill>
                <a:ea typeface="Calibri"/>
                <a:cs typeface="Calibri"/>
              </a:endParaRPr>
            </a:p>
            <a:p>
              <a:pPr marL="285750" indent="-285750">
                <a:buFont typeface="Arial" panose="020B0604020202020204" pitchFamily="34" charset="0"/>
                <a:buChar char="•"/>
              </a:pPr>
              <a:r>
                <a:rPr lang="en-US">
                  <a:solidFill>
                    <a:schemeClr val="tx1"/>
                  </a:solidFill>
                  <a:ea typeface="+mn-lt"/>
                  <a:cs typeface="+mn-lt"/>
                </a:rPr>
                <a:t>Affiliate link clicks</a:t>
              </a:r>
              <a:endParaRPr lang="en-US">
                <a:solidFill>
                  <a:schemeClr val="tx1"/>
                </a:solidFill>
                <a:ea typeface="Calibri"/>
                <a:cs typeface="Calibri"/>
              </a:endParaRPr>
            </a:p>
            <a:p>
              <a:pPr marL="257175" indent="-257175">
                <a:buFont typeface="Arial" panose="020B0604020202020204" pitchFamily="34" charset="0"/>
                <a:buChar char="•"/>
              </a:pPr>
              <a:endParaRPr lang="en-US">
                <a:solidFill>
                  <a:schemeClr val="tx1"/>
                </a:solidFill>
                <a:ea typeface="Calibri"/>
                <a:cs typeface="Calibri"/>
              </a:endParaRPr>
            </a:p>
            <a:p>
              <a:pPr marL="257175" indent="-257175">
                <a:buFont typeface="Arial" panose="020B0604020202020204" pitchFamily="34" charset="0"/>
                <a:buChar char="•"/>
              </a:pPr>
              <a:endParaRPr lang="en-US">
                <a:solidFill>
                  <a:schemeClr val="tx1"/>
                </a:solidFill>
                <a:ea typeface="Calibri"/>
                <a:cs typeface="Calibri"/>
              </a:endParaRPr>
            </a:p>
            <a:p>
              <a:pPr marL="257175" indent="-257175">
                <a:buFont typeface="Arial" panose="020B0604020202020204" pitchFamily="34" charset="0"/>
                <a:buChar char="•"/>
              </a:pPr>
              <a:endParaRPr lang="en-US">
                <a:solidFill>
                  <a:schemeClr val="tx1"/>
                </a:solidFill>
                <a:ea typeface="Calibri"/>
                <a:cs typeface="Calibri"/>
              </a:endParaRPr>
            </a:p>
            <a:p>
              <a:endParaRPr lang="en-US">
                <a:solidFill>
                  <a:schemeClr val="tx1"/>
                </a:solidFill>
                <a:ea typeface="Calibri"/>
                <a:cs typeface="Calibri"/>
              </a:endParaRPr>
            </a:p>
            <a:p>
              <a:pPr marL="257175" indent="-257175">
                <a:buFont typeface="Arial" panose="020B0604020202020204" pitchFamily="34" charset="0"/>
                <a:buChar char="•"/>
              </a:pPr>
              <a:endParaRPr lang="en-US">
                <a:solidFill>
                  <a:schemeClr val="tx1"/>
                </a:solidFill>
                <a:ea typeface="Calibri"/>
                <a:cs typeface="Calibri"/>
              </a:endParaRPr>
            </a:p>
            <a:p>
              <a:pPr marL="257175" indent="-257175">
                <a:buFont typeface="Arial" panose="020B0604020202020204" pitchFamily="34" charset="0"/>
                <a:buChar char="•"/>
              </a:pPr>
              <a:endParaRPr lang="en-US">
                <a:solidFill>
                  <a:schemeClr val="tx1"/>
                </a:solidFill>
                <a:ea typeface="Calibri"/>
                <a:cs typeface="Calibri"/>
              </a:endParaRPr>
            </a:p>
            <a:p>
              <a:endParaRPr lang="en-ZA" b="1">
                <a:solidFill>
                  <a:schemeClr val="tx1"/>
                </a:solidFill>
                <a:ea typeface="Calibri"/>
                <a:cs typeface="Calibri"/>
              </a:endParaRPr>
            </a:p>
          </p:txBody>
        </p:sp>
        <p:sp>
          <p:nvSpPr>
            <p:cNvPr id="27" name="Rectangle 26">
              <a:extLst>
                <a:ext uri="{FF2B5EF4-FFF2-40B4-BE49-F238E27FC236}">
                  <a16:creationId xmlns:a16="http://schemas.microsoft.com/office/drawing/2014/main" id="{8C3C327D-2A6A-43E6-8F62-9A1FFF479CDC}"/>
                </a:ext>
              </a:extLst>
            </p:cNvPr>
            <p:cNvSpPr/>
            <p:nvPr/>
          </p:nvSpPr>
          <p:spPr>
            <a:xfrm>
              <a:off x="3036352" y="956345"/>
              <a:ext cx="1608198" cy="16106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b="1">
                <a:solidFill>
                  <a:schemeClr val="tx1"/>
                </a:solidFill>
              </a:endParaRPr>
            </a:p>
            <a:p>
              <a:r>
                <a:rPr lang="en-US" b="1">
                  <a:solidFill>
                    <a:schemeClr val="tx1"/>
                  </a:solidFill>
                </a:rPr>
                <a:t>SOLUTION</a:t>
              </a:r>
              <a:endParaRPr lang="en-US">
                <a:solidFill>
                  <a:schemeClr val="tx1"/>
                </a:solidFill>
              </a:endParaRPr>
            </a:p>
            <a:p>
              <a:endParaRPr lang="en-US" sz="900">
                <a:solidFill>
                  <a:schemeClr val="tx1"/>
                </a:solidFill>
                <a:ea typeface="+mn-lt"/>
                <a:cs typeface="+mn-lt"/>
              </a:endParaRPr>
            </a:p>
            <a:p>
              <a:r>
                <a:rPr lang="en-US">
                  <a:solidFill>
                    <a:schemeClr val="tx1"/>
                  </a:solidFill>
                  <a:ea typeface="+mn-lt"/>
                  <a:cs typeface="+mn-lt"/>
                </a:rPr>
                <a:t>Curated, personalized top-5 product recommendations and Direct links for easy access.</a:t>
              </a:r>
              <a:endParaRPr lang="en-US">
                <a:solidFill>
                  <a:schemeClr val="tx1"/>
                </a:solidFill>
                <a:ea typeface="Calibri"/>
                <a:cs typeface="Calibri"/>
              </a:endParaRPr>
            </a:p>
            <a:p>
              <a:endParaRPr lang="en-US">
                <a:solidFill>
                  <a:schemeClr val="tx1"/>
                </a:solidFill>
              </a:endParaRPr>
            </a:p>
            <a:p>
              <a:endParaRPr lang="en-ZA">
                <a:solidFill>
                  <a:schemeClr val="tx1"/>
                </a:solidFill>
              </a:endParaRPr>
            </a:p>
          </p:txBody>
        </p:sp>
        <p:sp>
          <p:nvSpPr>
            <p:cNvPr id="28" name="Rectangle 27">
              <a:extLst>
                <a:ext uri="{FF2B5EF4-FFF2-40B4-BE49-F238E27FC236}">
                  <a16:creationId xmlns:a16="http://schemas.microsoft.com/office/drawing/2014/main" id="{EB374BDD-612A-4745-8EB3-8C7D069E8146}"/>
                </a:ext>
              </a:extLst>
            </p:cNvPr>
            <p:cNvSpPr/>
            <p:nvPr/>
          </p:nvSpPr>
          <p:spPr>
            <a:xfrm>
              <a:off x="4752681" y="956344"/>
              <a:ext cx="1835913" cy="406161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UNIQUE VALUE PROPOSITION</a:t>
              </a:r>
            </a:p>
            <a:p>
              <a:endParaRPr lang="en-US" sz="900" b="1">
                <a:solidFill>
                  <a:schemeClr val="tx1"/>
                </a:solidFill>
                <a:ea typeface="+mn-lt"/>
                <a:cs typeface="+mn-lt"/>
              </a:endParaRPr>
            </a:p>
            <a:p>
              <a:pPr marL="285750" indent="-285750">
                <a:buFont typeface="Arial"/>
                <a:buChar char="•"/>
              </a:pPr>
              <a:r>
                <a:rPr lang="en-US">
                  <a:solidFill>
                    <a:schemeClr val="tx1"/>
                  </a:solidFill>
                  <a:ea typeface="+mn-lt"/>
                  <a:cs typeface="+mn-lt"/>
                </a:rPr>
                <a:t>Save time</a:t>
              </a:r>
              <a:endParaRPr lang="en-US">
                <a:solidFill>
                  <a:schemeClr val="tx1"/>
                </a:solidFill>
                <a:ea typeface="Calibri"/>
                <a:cs typeface="Calibri"/>
              </a:endParaRPr>
            </a:p>
            <a:p>
              <a:pPr marL="285750" indent="-285750">
                <a:buFont typeface="Arial"/>
                <a:buChar char="•"/>
              </a:pPr>
              <a:r>
                <a:rPr lang="en-US">
                  <a:solidFill>
                    <a:schemeClr val="tx1"/>
                  </a:solidFill>
                  <a:ea typeface="+mn-lt"/>
                  <a:cs typeface="+mn-lt"/>
                </a:rPr>
                <a:t>Reduce complexity</a:t>
              </a:r>
              <a:endParaRPr lang="en-US">
                <a:solidFill>
                  <a:schemeClr val="tx1"/>
                </a:solidFill>
                <a:ea typeface="Calibri"/>
                <a:cs typeface="Calibri"/>
              </a:endParaRPr>
            </a:p>
            <a:p>
              <a:pPr marL="285750" indent="-285750">
                <a:buFont typeface="Arial"/>
                <a:buChar char="•"/>
              </a:pPr>
              <a:r>
                <a:rPr lang="en-US">
                  <a:solidFill>
                    <a:schemeClr val="tx1"/>
                  </a:solidFill>
                  <a:ea typeface="+mn-lt"/>
                  <a:cs typeface="+mn-lt"/>
                </a:rPr>
                <a:t>Tailored shopping experience.</a:t>
              </a:r>
              <a:endParaRPr lang="en-US">
                <a:solidFill>
                  <a:schemeClr val="tx1"/>
                </a:solidFill>
                <a:ea typeface="Calibri"/>
                <a:cs typeface="Calibri"/>
              </a:endParaRPr>
            </a:p>
            <a:p>
              <a:pPr marL="285750" indent="-285750">
                <a:buFont typeface="Arial"/>
                <a:buChar char="•"/>
              </a:pPr>
              <a:endParaRPr lang="en-US">
                <a:solidFill>
                  <a:schemeClr val="tx1"/>
                </a:solidFill>
                <a:ea typeface="Calibri"/>
                <a:cs typeface="Calibri"/>
              </a:endParaRPr>
            </a:p>
            <a:p>
              <a:r>
                <a:rPr lang="en-US" b="1">
                  <a:solidFill>
                    <a:schemeClr val="tx1"/>
                  </a:solidFill>
                </a:rPr>
                <a:t>HIGH-LEVEL CONCEPT</a:t>
              </a:r>
              <a:endParaRPr lang="en-US" b="1">
                <a:solidFill>
                  <a:schemeClr val="tx1"/>
                </a:solidFill>
                <a:ea typeface="Calibri"/>
                <a:cs typeface="Calibri"/>
              </a:endParaRPr>
            </a:p>
            <a:p>
              <a:endParaRPr lang="en-US" sz="900" b="1">
                <a:solidFill>
                  <a:schemeClr val="tx1"/>
                </a:solidFill>
                <a:ea typeface="+mn-lt"/>
                <a:cs typeface="+mn-lt"/>
              </a:endParaRPr>
            </a:p>
            <a:p>
              <a:r>
                <a:rPr lang="en-US">
                  <a:solidFill>
                    <a:schemeClr val="tx1"/>
                  </a:solidFill>
                  <a:ea typeface="+mn-lt"/>
                  <a:cs typeface="+mn-lt"/>
                </a:rPr>
                <a:t>PickDo makes choosing products easier by giving personalized recommendations based on users preferences like budget and features. Our platform helps customers quickly find the best options for their needs and provides direct links to buy, saving them time.</a:t>
              </a:r>
            </a:p>
            <a:p>
              <a:endParaRPr lang="en-US" b="1">
                <a:solidFill>
                  <a:schemeClr val="tx1"/>
                </a:solidFill>
                <a:ea typeface="Calibri"/>
                <a:cs typeface="Calibri"/>
              </a:endParaRPr>
            </a:p>
          </p:txBody>
        </p:sp>
        <p:sp>
          <p:nvSpPr>
            <p:cNvPr id="29" name="Rectangle 28">
              <a:extLst>
                <a:ext uri="{FF2B5EF4-FFF2-40B4-BE49-F238E27FC236}">
                  <a16:creationId xmlns:a16="http://schemas.microsoft.com/office/drawing/2014/main" id="{2BA62365-66A4-404F-8375-01904FBE1169}"/>
                </a:ext>
              </a:extLst>
            </p:cNvPr>
            <p:cNvSpPr/>
            <p:nvPr/>
          </p:nvSpPr>
          <p:spPr>
            <a:xfrm>
              <a:off x="6689796" y="956344"/>
              <a:ext cx="1657072" cy="16106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b="1">
                <a:solidFill>
                  <a:schemeClr val="tx1"/>
                </a:solidFill>
              </a:endParaRPr>
            </a:p>
            <a:p>
              <a:endParaRPr lang="en-US" b="1">
                <a:solidFill>
                  <a:schemeClr val="tx1"/>
                </a:solidFill>
              </a:endParaRPr>
            </a:p>
            <a:p>
              <a:r>
                <a:rPr lang="en-US" b="1">
                  <a:solidFill>
                    <a:schemeClr val="tx1"/>
                  </a:solidFill>
                </a:rPr>
                <a:t>UNFAIR ADVANTAGE</a:t>
              </a:r>
              <a:endParaRPr lang="en-US">
                <a:solidFill>
                  <a:schemeClr val="tx1"/>
                </a:solidFill>
              </a:endParaRPr>
            </a:p>
            <a:p>
              <a:endParaRPr lang="en-US" sz="900" b="1">
                <a:solidFill>
                  <a:schemeClr val="tx1"/>
                </a:solidFill>
                <a:ea typeface="Calibri"/>
                <a:cs typeface="Calibri"/>
              </a:endParaRPr>
            </a:p>
            <a:p>
              <a:pPr marL="257175" indent="-257175">
                <a:buFont typeface="Arial" panose="020B0604020202020204" pitchFamily="34" charset="0"/>
                <a:buChar char="•"/>
              </a:pPr>
              <a:r>
                <a:rPr lang="en-ZA">
                  <a:solidFill>
                    <a:schemeClr val="tx1"/>
                  </a:solidFill>
                  <a:ea typeface="Calibri"/>
                  <a:cs typeface="Calibri"/>
                </a:rPr>
                <a:t>AI based personalized filtering</a:t>
              </a:r>
            </a:p>
            <a:p>
              <a:pPr marL="257175" indent="-257175">
                <a:buFont typeface="Arial" panose="020B0604020202020204" pitchFamily="34" charset="0"/>
                <a:buChar char="•"/>
              </a:pPr>
              <a:r>
                <a:rPr lang="en-ZA">
                  <a:solidFill>
                    <a:schemeClr val="tx1"/>
                  </a:solidFill>
                  <a:ea typeface="Calibri"/>
                  <a:cs typeface="Calibri"/>
                </a:rPr>
                <a:t>Expert products knowledge.</a:t>
              </a:r>
            </a:p>
            <a:p>
              <a:pPr marL="257175" indent="-257175">
                <a:buFont typeface="Arial" panose="020B0604020202020204" pitchFamily="34" charset="0"/>
                <a:buChar char="•"/>
              </a:pPr>
              <a:r>
                <a:rPr lang="en-ZA">
                  <a:solidFill>
                    <a:schemeClr val="tx1"/>
                  </a:solidFill>
                  <a:ea typeface="Calibri"/>
                  <a:cs typeface="Calibri"/>
                </a:rPr>
                <a:t>Focused only on Electronics.</a:t>
              </a:r>
            </a:p>
            <a:p>
              <a:endParaRPr lang="en-ZA">
                <a:solidFill>
                  <a:schemeClr val="tx1"/>
                </a:solidFill>
                <a:ea typeface="Calibri"/>
                <a:cs typeface="Calibri"/>
              </a:endParaRPr>
            </a:p>
            <a:p>
              <a:endParaRPr lang="en-ZA">
                <a:solidFill>
                  <a:schemeClr val="tx1"/>
                </a:solidFill>
                <a:ea typeface="Calibri"/>
                <a:cs typeface="Calibri"/>
              </a:endParaRPr>
            </a:p>
          </p:txBody>
        </p:sp>
        <p:sp>
          <p:nvSpPr>
            <p:cNvPr id="30" name="Rectangle 29">
              <a:extLst>
                <a:ext uri="{FF2B5EF4-FFF2-40B4-BE49-F238E27FC236}">
                  <a16:creationId xmlns:a16="http://schemas.microsoft.com/office/drawing/2014/main" id="{F7BC84B1-956D-42A5-8672-FCFD7B07D99A}"/>
                </a:ext>
              </a:extLst>
            </p:cNvPr>
            <p:cNvSpPr/>
            <p:nvPr/>
          </p:nvSpPr>
          <p:spPr>
            <a:xfrm>
              <a:off x="6686843" y="2644352"/>
              <a:ext cx="1657072" cy="237360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CHANNELS</a:t>
              </a:r>
            </a:p>
            <a:p>
              <a:endParaRPr lang="en-US" sz="900" b="1">
                <a:solidFill>
                  <a:schemeClr val="tx1"/>
                </a:solidFill>
                <a:ea typeface="Calibri"/>
                <a:cs typeface="Calibri"/>
              </a:endParaRPr>
            </a:p>
            <a:p>
              <a:pPr marL="257175" indent="-257175">
                <a:buFont typeface="Arial" panose="020B0604020202020204" pitchFamily="34" charset="0"/>
                <a:buChar char="•"/>
              </a:pPr>
              <a:r>
                <a:rPr lang="en-US">
                  <a:solidFill>
                    <a:schemeClr val="tx1"/>
                  </a:solidFill>
                  <a:ea typeface="Calibri"/>
                  <a:cs typeface="Calibri"/>
                </a:rPr>
                <a:t>Own Website</a:t>
              </a:r>
            </a:p>
            <a:p>
              <a:pPr marL="257175" indent="-257175">
                <a:buFont typeface="Arial" panose="020B0604020202020204" pitchFamily="34" charset="0"/>
                <a:buChar char="•"/>
              </a:pPr>
              <a:r>
                <a:rPr lang="en-US">
                  <a:solidFill>
                    <a:schemeClr val="tx1"/>
                  </a:solidFill>
                  <a:ea typeface="Calibri"/>
                  <a:cs typeface="Calibri"/>
                </a:rPr>
                <a:t>Through partnered e-commerce sites</a:t>
              </a:r>
            </a:p>
            <a:p>
              <a:pPr marL="257175" indent="-257175">
                <a:buFont typeface="Arial" panose="020B0604020202020204" pitchFamily="34" charset="0"/>
                <a:buChar char="•"/>
              </a:pPr>
              <a:r>
                <a:rPr lang="en-US">
                  <a:solidFill>
                    <a:schemeClr val="tx1"/>
                  </a:solidFill>
                  <a:ea typeface="Calibri"/>
                  <a:cs typeface="Calibri"/>
                </a:rPr>
                <a:t>Ads on Social Media</a:t>
              </a:r>
            </a:p>
            <a:p>
              <a:pPr marL="257175" indent="-257175">
                <a:buFont typeface="Arial" panose="020B0604020202020204" pitchFamily="34" charset="0"/>
                <a:buChar char="•"/>
              </a:pPr>
              <a:endParaRPr lang="en-US">
                <a:solidFill>
                  <a:schemeClr val="tx1"/>
                </a:solidFill>
                <a:ea typeface="Calibri"/>
                <a:cs typeface="Calibri"/>
              </a:endParaRPr>
            </a:p>
            <a:p>
              <a:pPr marL="257175" indent="-257175">
                <a:buFont typeface="Arial" panose="020B0604020202020204" pitchFamily="34" charset="0"/>
                <a:buChar char="•"/>
              </a:pPr>
              <a:endParaRPr lang="en-US">
                <a:solidFill>
                  <a:schemeClr val="tx1"/>
                </a:solidFill>
                <a:ea typeface="Calibri"/>
                <a:cs typeface="Calibri"/>
              </a:endParaRPr>
            </a:p>
            <a:p>
              <a:pPr marL="257175" indent="-257175">
                <a:buFont typeface="Arial" panose="020B0604020202020204" pitchFamily="34" charset="0"/>
                <a:buChar char="•"/>
              </a:pPr>
              <a:endParaRPr lang="en-US">
                <a:solidFill>
                  <a:schemeClr val="tx1"/>
                </a:solidFill>
                <a:ea typeface="Calibri"/>
                <a:cs typeface="Calibri"/>
              </a:endParaRPr>
            </a:p>
            <a:p>
              <a:endParaRPr lang="en-US">
                <a:solidFill>
                  <a:schemeClr val="tx1"/>
                </a:solidFill>
                <a:ea typeface="Calibri"/>
                <a:cs typeface="Calibri"/>
              </a:endParaRPr>
            </a:p>
            <a:p>
              <a:endParaRPr lang="en-ZA" b="1">
                <a:solidFill>
                  <a:schemeClr val="tx1"/>
                </a:solidFill>
                <a:ea typeface="Calibri"/>
                <a:cs typeface="Calibri"/>
              </a:endParaRPr>
            </a:p>
          </p:txBody>
        </p:sp>
        <p:sp>
          <p:nvSpPr>
            <p:cNvPr id="31" name="Rectangle 30">
              <a:extLst>
                <a:ext uri="{FF2B5EF4-FFF2-40B4-BE49-F238E27FC236}">
                  <a16:creationId xmlns:a16="http://schemas.microsoft.com/office/drawing/2014/main" id="{FAC9E9F4-9BD4-4F01-9A69-4B416DF6CD3A}"/>
                </a:ext>
              </a:extLst>
            </p:cNvPr>
            <p:cNvSpPr/>
            <p:nvPr/>
          </p:nvSpPr>
          <p:spPr>
            <a:xfrm>
              <a:off x="5781668" y="5124246"/>
              <a:ext cx="4576890" cy="12873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REVENUE STREAMS</a:t>
              </a:r>
            </a:p>
            <a:p>
              <a:endParaRPr lang="en-US" sz="900" b="1">
                <a:solidFill>
                  <a:schemeClr val="tx1"/>
                </a:solidFill>
                <a:ea typeface="+mn-lt"/>
                <a:cs typeface="+mn-lt"/>
              </a:endParaRPr>
            </a:p>
            <a:p>
              <a:pPr marL="285750" indent="-285750">
                <a:buFont typeface="Arial" panose="020B0604020202020204" pitchFamily="34" charset="0"/>
                <a:buChar char="•"/>
              </a:pPr>
              <a:r>
                <a:rPr lang="en-US">
                  <a:solidFill>
                    <a:schemeClr val="tx1"/>
                  </a:solidFill>
                  <a:ea typeface="+mn-lt"/>
                  <a:cs typeface="+mn-lt"/>
                </a:rPr>
                <a:t>Affiliate marketing commissions</a:t>
              </a:r>
              <a:endParaRPr lang="en-US">
                <a:solidFill>
                  <a:schemeClr val="tx1"/>
                </a:solidFill>
                <a:ea typeface="Calibri"/>
                <a:cs typeface="Calibri"/>
              </a:endParaRPr>
            </a:p>
            <a:p>
              <a:pPr marL="257175" indent="-257175">
                <a:buFont typeface="Arial" panose="020B0604020202020204" pitchFamily="34" charset="0"/>
                <a:buChar char="•"/>
              </a:pPr>
              <a:r>
                <a:rPr lang="en-US">
                  <a:solidFill>
                    <a:schemeClr val="tx1"/>
                  </a:solidFill>
                  <a:ea typeface="Calibri"/>
                  <a:cs typeface="Calibri"/>
                </a:rPr>
                <a:t>Brand partnerships</a:t>
              </a:r>
            </a:p>
            <a:p>
              <a:pPr marL="257175" indent="-257175">
                <a:buFont typeface="Arial" panose="020B0604020202020204" pitchFamily="34" charset="0"/>
                <a:buChar char="•"/>
              </a:pPr>
              <a:r>
                <a:rPr lang="en-US">
                  <a:solidFill>
                    <a:schemeClr val="tx1"/>
                  </a:solidFill>
                  <a:ea typeface="Calibri"/>
                  <a:cs typeface="Calibri"/>
                </a:rPr>
                <a:t>Ads.</a:t>
              </a:r>
            </a:p>
          </p:txBody>
        </p:sp>
        <p:sp>
          <p:nvSpPr>
            <p:cNvPr id="32" name="Rectangle 31">
              <a:extLst>
                <a:ext uri="{FF2B5EF4-FFF2-40B4-BE49-F238E27FC236}">
                  <a16:creationId xmlns:a16="http://schemas.microsoft.com/office/drawing/2014/main" id="{009C3843-A5E1-4267-892B-5C21CFF1D0BF}"/>
                </a:ext>
              </a:extLst>
            </p:cNvPr>
            <p:cNvSpPr/>
            <p:nvPr/>
          </p:nvSpPr>
          <p:spPr>
            <a:xfrm>
              <a:off x="8464027" y="956344"/>
              <a:ext cx="1894531" cy="404983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CUSTOMER SEGMENTS</a:t>
              </a:r>
            </a:p>
            <a:p>
              <a:pPr marL="285750" indent="-285750">
                <a:buFont typeface="Arial"/>
                <a:buChar char="•"/>
              </a:pPr>
              <a:r>
                <a:rPr lang="en-US">
                  <a:solidFill>
                    <a:schemeClr val="tx1"/>
                  </a:solidFill>
                  <a:ea typeface="+mn-lt"/>
                  <a:cs typeface="+mn-lt"/>
                </a:rPr>
                <a:t>Tech-savvy individuals</a:t>
              </a:r>
              <a:endParaRPr lang="en-US">
                <a:solidFill>
                  <a:schemeClr val="tx1"/>
                </a:solidFill>
                <a:ea typeface="Calibri"/>
                <a:cs typeface="Calibri"/>
              </a:endParaRPr>
            </a:p>
            <a:p>
              <a:pPr marL="285750" indent="-285750">
                <a:buFont typeface="Arial"/>
                <a:buChar char="•"/>
              </a:pPr>
              <a:r>
                <a:rPr lang="en-US">
                  <a:solidFill>
                    <a:schemeClr val="tx1"/>
                  </a:solidFill>
                  <a:ea typeface="+mn-lt"/>
                  <a:cs typeface="+mn-lt"/>
                </a:rPr>
                <a:t>Busy professionals</a:t>
              </a:r>
              <a:endParaRPr lang="en-US">
                <a:solidFill>
                  <a:schemeClr val="tx1"/>
                </a:solidFill>
                <a:ea typeface="Calibri"/>
                <a:cs typeface="Calibri"/>
              </a:endParaRPr>
            </a:p>
            <a:p>
              <a:pPr marL="285750" indent="-285750">
                <a:buFont typeface="Arial"/>
                <a:buChar char="•"/>
              </a:pPr>
              <a:r>
                <a:rPr lang="en-US">
                  <a:solidFill>
                    <a:schemeClr val="tx1"/>
                  </a:solidFill>
                  <a:ea typeface="Calibri"/>
                  <a:cs typeface="Calibri"/>
                </a:rPr>
                <a:t>Online shoppers</a:t>
              </a:r>
            </a:p>
            <a:p>
              <a:pPr marL="285750" indent="-285750">
                <a:buFont typeface="Arial"/>
                <a:buChar char="•"/>
              </a:pPr>
              <a:r>
                <a:rPr lang="en-US">
                  <a:solidFill>
                    <a:schemeClr val="tx1"/>
                  </a:solidFill>
                  <a:ea typeface="Calibri"/>
                  <a:cs typeface="Calibri"/>
                </a:rPr>
                <a:t>People with no idea on electronics.</a:t>
              </a:r>
            </a:p>
            <a:p>
              <a:endParaRPr lang="en-US">
                <a:solidFill>
                  <a:schemeClr val="tx1"/>
                </a:solidFill>
              </a:endParaRPr>
            </a:p>
            <a:p>
              <a:endParaRPr lang="en-US">
                <a:solidFill>
                  <a:schemeClr val="tx1"/>
                </a:solidFill>
              </a:endParaRPr>
            </a:p>
            <a:p>
              <a:endParaRPr lang="en-US">
                <a:solidFill>
                  <a:schemeClr val="tx1"/>
                </a:solidFill>
              </a:endParaRPr>
            </a:p>
            <a:p>
              <a:r>
                <a:rPr lang="en-US" b="1">
                  <a:solidFill>
                    <a:schemeClr val="tx1"/>
                  </a:solidFill>
                </a:rPr>
                <a:t>EARLY ADOPTERS </a:t>
              </a:r>
              <a:endParaRPr lang="en-US" b="1">
                <a:solidFill>
                  <a:schemeClr val="tx1"/>
                </a:solidFill>
                <a:ea typeface="Calibri"/>
                <a:cs typeface="Calibri"/>
              </a:endParaRPr>
            </a:p>
            <a:p>
              <a:pPr marL="285750" indent="-285750">
                <a:buFont typeface="Arial"/>
                <a:buChar char="•"/>
              </a:pPr>
              <a:r>
                <a:rPr lang="en-US">
                  <a:solidFill>
                    <a:schemeClr val="tx1"/>
                  </a:solidFill>
                  <a:ea typeface="Calibri"/>
                  <a:cs typeface="Calibri"/>
                </a:rPr>
                <a:t>Influencers</a:t>
              </a:r>
            </a:p>
            <a:p>
              <a:pPr marL="285750" indent="-285750">
                <a:buFont typeface="Arial"/>
                <a:buChar char="•"/>
              </a:pPr>
              <a:r>
                <a:rPr lang="en-US">
                  <a:solidFill>
                    <a:schemeClr val="tx1"/>
                  </a:solidFill>
                  <a:ea typeface="Calibri"/>
                  <a:cs typeface="Calibri"/>
                </a:rPr>
                <a:t>Tech Savvy's</a:t>
              </a:r>
            </a:p>
            <a:p>
              <a:pPr marL="285750" indent="-285750">
                <a:buFont typeface="Arial"/>
                <a:buChar char="•"/>
              </a:pPr>
              <a:r>
                <a:rPr lang="en-US">
                  <a:solidFill>
                    <a:schemeClr val="tx1"/>
                  </a:solidFill>
                  <a:ea typeface="Calibri"/>
                  <a:cs typeface="Calibri"/>
                </a:rPr>
                <a:t>Feedback providers</a:t>
              </a:r>
            </a:p>
            <a:p>
              <a:pPr marL="285750" indent="-285750">
                <a:buFont typeface="Arial"/>
                <a:buChar char="•"/>
              </a:pPr>
              <a:endParaRPr lang="en-US">
                <a:solidFill>
                  <a:schemeClr val="tx1"/>
                </a:solidFill>
                <a:ea typeface="Calibri"/>
                <a:cs typeface="Calibri"/>
              </a:endParaRPr>
            </a:p>
          </p:txBody>
        </p:sp>
        <p:sp>
          <p:nvSpPr>
            <p:cNvPr id="33" name="Rectangle 32">
              <a:extLst>
                <a:ext uri="{FF2B5EF4-FFF2-40B4-BE49-F238E27FC236}">
                  <a16:creationId xmlns:a16="http://schemas.microsoft.com/office/drawing/2014/main" id="{B433AFEF-AAB0-4118-9790-7694BAC47BCE}"/>
                </a:ext>
              </a:extLst>
            </p:cNvPr>
            <p:cNvSpPr/>
            <p:nvPr/>
          </p:nvSpPr>
          <p:spPr>
            <a:xfrm>
              <a:off x="1057033" y="5132637"/>
              <a:ext cx="4599726" cy="127899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b="1">
                <a:solidFill>
                  <a:schemeClr val="tx1"/>
                </a:solidFill>
              </a:endParaRPr>
            </a:p>
            <a:p>
              <a:r>
                <a:rPr lang="en-US" b="1">
                  <a:solidFill>
                    <a:schemeClr val="tx1"/>
                  </a:solidFill>
                </a:rPr>
                <a:t>COST STRUCTURE</a:t>
              </a:r>
              <a:endParaRPr lang="en-US">
                <a:solidFill>
                  <a:schemeClr val="tx1"/>
                </a:solidFill>
              </a:endParaRPr>
            </a:p>
            <a:p>
              <a:endParaRPr lang="en-US" sz="900" b="1">
                <a:solidFill>
                  <a:schemeClr val="tx1"/>
                </a:solidFill>
                <a:ea typeface="+mn-lt"/>
                <a:cs typeface="+mn-lt"/>
              </a:endParaRPr>
            </a:p>
            <a:p>
              <a:pPr marL="285750" indent="-285750">
                <a:buFont typeface="Arial" panose="020B0604020202020204" pitchFamily="34" charset="0"/>
                <a:buChar char="•"/>
              </a:pPr>
              <a:r>
                <a:rPr lang="en-ZA">
                  <a:solidFill>
                    <a:schemeClr val="tx1"/>
                  </a:solidFill>
                  <a:ea typeface="+mn-lt"/>
                  <a:cs typeface="+mn-lt"/>
                </a:rPr>
                <a:t>Platform development</a:t>
              </a:r>
            </a:p>
            <a:p>
              <a:pPr marL="257175" indent="-257175">
                <a:buFont typeface="Arial" panose="020B0604020202020204" pitchFamily="34" charset="0"/>
                <a:buChar char="•"/>
              </a:pPr>
              <a:r>
                <a:rPr lang="en-ZA">
                  <a:solidFill>
                    <a:schemeClr val="tx1"/>
                  </a:solidFill>
                  <a:ea typeface="Calibri"/>
                  <a:cs typeface="Calibri"/>
                </a:rPr>
                <a:t>Affiliate management</a:t>
              </a:r>
            </a:p>
            <a:p>
              <a:pPr marL="257175" indent="-257175">
                <a:buFont typeface="Arial" panose="020B0604020202020204" pitchFamily="34" charset="0"/>
                <a:buChar char="•"/>
              </a:pPr>
              <a:r>
                <a:rPr lang="en-ZA">
                  <a:solidFill>
                    <a:schemeClr val="tx1"/>
                  </a:solidFill>
                  <a:ea typeface="Calibri"/>
                  <a:cs typeface="Calibri"/>
                </a:rPr>
                <a:t>Marketing.</a:t>
              </a:r>
            </a:p>
            <a:p>
              <a:pPr marL="257175" indent="-257175">
                <a:buFont typeface="Arial" panose="020B0604020202020204" pitchFamily="34" charset="0"/>
                <a:buChar char="•"/>
              </a:pPr>
              <a:endParaRPr lang="en-ZA">
                <a:solidFill>
                  <a:schemeClr val="tx1"/>
                </a:solidFill>
                <a:ea typeface="Calibri"/>
                <a:cs typeface="Calibri"/>
              </a:endParaRPr>
            </a:p>
            <a:p>
              <a:endParaRPr lang="en-ZA">
                <a:solidFill>
                  <a:schemeClr val="tx1"/>
                </a:solidFill>
                <a:ea typeface="Calibri"/>
                <a:cs typeface="Calibri"/>
              </a:endParaRPr>
            </a:p>
          </p:txBody>
        </p:sp>
      </p:grpSp>
      <p:pic>
        <p:nvPicPr>
          <p:cNvPr id="5" name="Picture 4" descr="A diagram of a website&#10;&#10;Description automatically generated">
            <a:extLst>
              <a:ext uri="{FF2B5EF4-FFF2-40B4-BE49-F238E27FC236}">
                <a16:creationId xmlns:a16="http://schemas.microsoft.com/office/drawing/2014/main" id="{9C789AE5-D4B4-5E03-7D9F-CD43C111A768}"/>
              </a:ext>
            </a:extLst>
          </p:cNvPr>
          <p:cNvPicPr>
            <a:picLocks noChangeAspect="1"/>
          </p:cNvPicPr>
          <p:nvPr/>
        </p:nvPicPr>
        <p:blipFill>
          <a:blip r:embed="rId2"/>
          <a:stretch>
            <a:fillRect/>
          </a:stretch>
        </p:blipFill>
        <p:spPr>
          <a:xfrm>
            <a:off x="14900771" y="3085068"/>
            <a:ext cx="3150052" cy="4715050"/>
          </a:xfrm>
          <a:prstGeom prst="rect">
            <a:avLst/>
          </a:prstGeom>
        </p:spPr>
      </p:pic>
      <p:sp>
        <p:nvSpPr>
          <p:cNvPr id="6" name="Rectangle 5">
            <a:extLst>
              <a:ext uri="{FF2B5EF4-FFF2-40B4-BE49-F238E27FC236}">
                <a16:creationId xmlns:a16="http://schemas.microsoft.com/office/drawing/2014/main" id="{B2DDD76A-F637-CCAD-14F1-4CCA6E33E691}"/>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2FEFA2-9698-33B4-5FB7-207A00784E3C}"/>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86B196-C2ED-E5D6-1CFD-DCAA278EC327}"/>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52CDBFE-494A-65F8-9862-C498D4664237}"/>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E924F01-4EFA-4146-B513-FA49C2FE04C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044437" y="84045"/>
            <a:ext cx="2141590" cy="214159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3281390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1333500" cy="652462"/>
          </a:xfrm>
        </p:spPr>
        <p:txBody>
          <a:bodyPr>
            <a:normAutofit fontScale="90000"/>
          </a:bodyPr>
          <a:lstStyle/>
          <a:p>
            <a:pPr algn="l"/>
            <a:r>
              <a:rPr lang="en-US" sz="4400">
                <a:solidFill>
                  <a:schemeClr val="tx1"/>
                </a:solidFill>
              </a:rPr>
              <a:t>MVP</a:t>
            </a:r>
            <a:endParaRPr lang="en-US">
              <a:solidFill>
                <a:schemeClr val="tx1"/>
              </a:solidFill>
            </a:endParaRPr>
          </a:p>
        </p:txBody>
      </p:sp>
      <p:pic>
        <p:nvPicPr>
          <p:cNvPr id="5" name="Picture 4" descr="A screenshot of a phone&#10;&#10;Description automatically generated">
            <a:extLst>
              <a:ext uri="{FF2B5EF4-FFF2-40B4-BE49-F238E27FC236}">
                <a16:creationId xmlns:a16="http://schemas.microsoft.com/office/drawing/2014/main" id="{105815FF-B66C-38D2-0B16-4625F46BD611}"/>
              </a:ext>
            </a:extLst>
          </p:cNvPr>
          <p:cNvPicPr>
            <a:picLocks noChangeAspect="1"/>
          </p:cNvPicPr>
          <p:nvPr/>
        </p:nvPicPr>
        <p:blipFill>
          <a:blip r:embed="rId2"/>
          <a:stretch>
            <a:fillRect/>
          </a:stretch>
        </p:blipFill>
        <p:spPr>
          <a:xfrm>
            <a:off x="5518064" y="1378551"/>
            <a:ext cx="1898560" cy="4102443"/>
          </a:xfrm>
          <a:prstGeom prst="rect">
            <a:avLst/>
          </a:prstGeom>
        </p:spPr>
      </p:pic>
      <p:pic>
        <p:nvPicPr>
          <p:cNvPr id="9" name="Picture 8" descr="A sign with a shopping cart and text&#10;&#10;Description automatically generated">
            <a:extLst>
              <a:ext uri="{FF2B5EF4-FFF2-40B4-BE49-F238E27FC236}">
                <a16:creationId xmlns:a16="http://schemas.microsoft.com/office/drawing/2014/main" id="{44C0C0DC-91D9-04B5-05D9-34FB3C0B1018}"/>
              </a:ext>
            </a:extLst>
          </p:cNvPr>
          <p:cNvPicPr>
            <a:picLocks noChangeAspect="1"/>
          </p:cNvPicPr>
          <p:nvPr/>
        </p:nvPicPr>
        <p:blipFill>
          <a:blip r:embed="rId3"/>
          <a:stretch>
            <a:fillRect/>
          </a:stretch>
        </p:blipFill>
        <p:spPr>
          <a:xfrm>
            <a:off x="1677173" y="1368252"/>
            <a:ext cx="1914006" cy="4117892"/>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EF4F90-E1BF-3C74-CFCA-1373CEA62053}"/>
              </a:ext>
            </a:extLst>
          </p:cNvPr>
          <p:cNvPicPr>
            <a:picLocks noChangeAspect="1"/>
          </p:cNvPicPr>
          <p:nvPr/>
        </p:nvPicPr>
        <p:blipFill>
          <a:blip r:embed="rId4"/>
          <a:stretch>
            <a:fillRect/>
          </a:stretch>
        </p:blipFill>
        <p:spPr>
          <a:xfrm>
            <a:off x="9515349" y="1373917"/>
            <a:ext cx="1898560" cy="4102444"/>
          </a:xfrm>
          <a:prstGeom prst="rect">
            <a:avLst/>
          </a:prstGeom>
        </p:spPr>
      </p:pic>
      <p:pic>
        <p:nvPicPr>
          <p:cNvPr id="11" name="Picture 10" descr="A cell phone with a picture of a cell phone&#10;&#10;Description automatically generated">
            <a:extLst>
              <a:ext uri="{FF2B5EF4-FFF2-40B4-BE49-F238E27FC236}">
                <a16:creationId xmlns:a16="http://schemas.microsoft.com/office/drawing/2014/main" id="{77E7965D-3661-EB68-9D32-DDCA39C106A7}"/>
              </a:ext>
            </a:extLst>
          </p:cNvPr>
          <p:cNvPicPr>
            <a:picLocks noChangeAspect="1"/>
          </p:cNvPicPr>
          <p:nvPr/>
        </p:nvPicPr>
        <p:blipFill>
          <a:blip r:embed="rId5"/>
          <a:stretch>
            <a:fillRect/>
          </a:stretch>
        </p:blipFill>
        <p:spPr>
          <a:xfrm>
            <a:off x="1676531" y="5721951"/>
            <a:ext cx="1914006" cy="4102444"/>
          </a:xfrm>
          <a:prstGeom prst="rect">
            <a:avLst/>
          </a:prstGeom>
        </p:spPr>
      </p:pic>
      <p:pic>
        <p:nvPicPr>
          <p:cNvPr id="12" name="Picture 11" descr="A screenshot of a phone&#10;&#10;Description automatically generated">
            <a:extLst>
              <a:ext uri="{FF2B5EF4-FFF2-40B4-BE49-F238E27FC236}">
                <a16:creationId xmlns:a16="http://schemas.microsoft.com/office/drawing/2014/main" id="{3BCEB133-6C12-35BA-C02C-BDF10D2415E1}"/>
              </a:ext>
            </a:extLst>
          </p:cNvPr>
          <p:cNvPicPr>
            <a:picLocks noChangeAspect="1"/>
          </p:cNvPicPr>
          <p:nvPr/>
        </p:nvPicPr>
        <p:blipFill>
          <a:blip r:embed="rId6"/>
          <a:stretch>
            <a:fillRect/>
          </a:stretch>
        </p:blipFill>
        <p:spPr>
          <a:xfrm>
            <a:off x="13569909" y="1373917"/>
            <a:ext cx="1914006" cy="4102444"/>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8BDD25F7-C1B6-7216-A112-AED58008A232}"/>
              </a:ext>
            </a:extLst>
          </p:cNvPr>
          <p:cNvPicPr>
            <a:picLocks noChangeAspect="1"/>
          </p:cNvPicPr>
          <p:nvPr/>
        </p:nvPicPr>
        <p:blipFill>
          <a:blip r:embed="rId7"/>
          <a:stretch>
            <a:fillRect/>
          </a:stretch>
        </p:blipFill>
        <p:spPr>
          <a:xfrm>
            <a:off x="9522425" y="5718862"/>
            <a:ext cx="1898560" cy="4086998"/>
          </a:xfrm>
          <a:prstGeom prst="rect">
            <a:avLst/>
          </a:prstGeom>
        </p:spPr>
      </p:pic>
      <p:pic>
        <p:nvPicPr>
          <p:cNvPr id="16" name="Picture 15" descr="A screen shot of a phone&#10;&#10;Description automatically generated">
            <a:extLst>
              <a:ext uri="{FF2B5EF4-FFF2-40B4-BE49-F238E27FC236}">
                <a16:creationId xmlns:a16="http://schemas.microsoft.com/office/drawing/2014/main" id="{41813B3F-6295-C526-EDE5-84FE5EFDB6CC}"/>
              </a:ext>
            </a:extLst>
          </p:cNvPr>
          <p:cNvPicPr>
            <a:picLocks noChangeAspect="1"/>
          </p:cNvPicPr>
          <p:nvPr/>
        </p:nvPicPr>
        <p:blipFill>
          <a:blip r:embed="rId8"/>
          <a:stretch>
            <a:fillRect/>
          </a:stretch>
        </p:blipFill>
        <p:spPr>
          <a:xfrm>
            <a:off x="13574411" y="5724010"/>
            <a:ext cx="1898560" cy="4102445"/>
          </a:xfrm>
          <a:prstGeom prst="rect">
            <a:avLst/>
          </a:prstGeom>
        </p:spPr>
      </p:pic>
      <p:pic>
        <p:nvPicPr>
          <p:cNvPr id="18" name="Picture 17" descr="A cell phone with two cameras&#10;&#10;Description automatically generated">
            <a:extLst>
              <a:ext uri="{FF2B5EF4-FFF2-40B4-BE49-F238E27FC236}">
                <a16:creationId xmlns:a16="http://schemas.microsoft.com/office/drawing/2014/main" id="{BFBD0798-930A-CCFC-4712-6E53C04CB8C1}"/>
              </a:ext>
            </a:extLst>
          </p:cNvPr>
          <p:cNvPicPr>
            <a:picLocks noChangeAspect="1"/>
          </p:cNvPicPr>
          <p:nvPr/>
        </p:nvPicPr>
        <p:blipFill>
          <a:blip r:embed="rId9"/>
          <a:stretch>
            <a:fillRect/>
          </a:stretch>
        </p:blipFill>
        <p:spPr>
          <a:xfrm>
            <a:off x="5523123" y="5700988"/>
            <a:ext cx="1893705" cy="4114800"/>
          </a:xfrm>
          <a:prstGeom prst="rect">
            <a:avLst/>
          </a:prstGeom>
        </p:spPr>
      </p:pic>
      <p:sp>
        <p:nvSpPr>
          <p:cNvPr id="4" name="Title 1">
            <a:extLst>
              <a:ext uri="{FF2B5EF4-FFF2-40B4-BE49-F238E27FC236}">
                <a16:creationId xmlns:a16="http://schemas.microsoft.com/office/drawing/2014/main" id="{D9883646-BBF6-E0E7-6EBD-5C7868A90FFC}"/>
              </a:ext>
            </a:extLst>
          </p:cNvPr>
          <p:cNvSpPr txBox="1">
            <a:spLocks/>
          </p:cNvSpPr>
          <p:nvPr/>
        </p:nvSpPr>
        <p:spPr>
          <a:xfrm>
            <a:off x="4129089" y="376237"/>
            <a:ext cx="10763250" cy="78104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000" b="1" kern="1200">
                <a:solidFill>
                  <a:srgbClr val="9E0D20"/>
                </a:solidFill>
                <a:latin typeface="Raleway" panose="020B0503030101060003" pitchFamily="34" charset="0"/>
                <a:ea typeface="+mj-ea"/>
                <a:cs typeface="+mj-cs"/>
              </a:defRPr>
            </a:lvl1pPr>
          </a:lstStyle>
          <a:p>
            <a:pPr algn="l"/>
            <a:r>
              <a:rPr lang="en-US" sz="1800">
                <a:solidFill>
                  <a:schemeClr val="tx1"/>
                </a:solidFill>
                <a:latin typeface="Raleway"/>
              </a:rPr>
              <a:t>Link to Access the design: </a:t>
            </a:r>
          </a:p>
          <a:p>
            <a:pPr algn="l"/>
            <a:r>
              <a:rPr lang="en-US" sz="1600" b="0">
                <a:solidFill>
                  <a:schemeClr val="tx1"/>
                </a:solidFill>
                <a:latin typeface="Raleway"/>
                <a:hlinkClick r:id="rId10">
                  <a:extLst>
                    <a:ext uri="{A12FA001-AC4F-418D-AE19-62706E023703}">
                      <ahyp:hlinkClr xmlns:ahyp="http://schemas.microsoft.com/office/drawing/2018/hyperlinkcolor" val="tx"/>
                    </a:ext>
                  </a:extLst>
                </a:hlinkClick>
              </a:rPr>
              <a:t>https://www.figma.com/design/T6lbC4KxUKQxkEpQcNzZCg/PickDo?node-id=0-1&amp;t=G4VFuZQIBi2EUsUf-1</a:t>
            </a:r>
            <a:endParaRPr lang="en-US" sz="1600">
              <a:solidFill>
                <a:schemeClr val="tx1"/>
              </a:solidFill>
            </a:endParaRPr>
          </a:p>
        </p:txBody>
      </p:sp>
      <p:sp>
        <p:nvSpPr>
          <p:cNvPr id="6" name="Rectangle 5">
            <a:extLst>
              <a:ext uri="{FF2B5EF4-FFF2-40B4-BE49-F238E27FC236}">
                <a16:creationId xmlns:a16="http://schemas.microsoft.com/office/drawing/2014/main" id="{9C1DB32B-1658-CC41-AF1F-FFC2A297EE6A}"/>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DB2080-1D3A-D840-D7C5-9B3D6EFCDC12}"/>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C0E9A93-3FE4-21A1-DBF7-D1091BCFC0CC}"/>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CBD96DD-F2D9-2240-76B5-8D137E3C6743}"/>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6AD6F76D-81DC-42BA-9897-7FAEA0CF752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044437" y="84045"/>
            <a:ext cx="2141590" cy="214159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3232031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3">
            <a:extLst>
              <a:ext uri="{FF2B5EF4-FFF2-40B4-BE49-F238E27FC236}">
                <a16:creationId xmlns:a16="http://schemas.microsoft.com/office/drawing/2014/main" id="{3CAEC04B-1429-4612-89DB-5CA4F4B031FD}"/>
              </a:ext>
            </a:extLst>
          </p:cNvPr>
          <p:cNvSpPr txBox="1">
            <a:spLocks/>
          </p:cNvSpPr>
          <p:nvPr/>
        </p:nvSpPr>
        <p:spPr>
          <a:xfrm>
            <a:off x="376232" y="330449"/>
            <a:ext cx="15087600" cy="1266400"/>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8747"/>
              </a:lnSpc>
              <a:buClrTx/>
              <a:buFontTx/>
              <a:buNone/>
            </a:pPr>
            <a:r>
              <a:rPr lang="en-GB" sz="3000" b="1">
                <a:solidFill>
                  <a:prstClr val="black"/>
                </a:solidFill>
                <a:latin typeface="Raleway"/>
              </a:rPr>
              <a:t>  </a:t>
            </a:r>
            <a:r>
              <a:rPr lang="en-GB" sz="6000">
                <a:solidFill>
                  <a:schemeClr val="tx2">
                    <a:lumMod val="50000"/>
                  </a:schemeClr>
                </a:solidFill>
                <a:latin typeface="Antonio Bold"/>
                <a:ea typeface="+mn-ea"/>
                <a:cs typeface="+mn-cs"/>
              </a:rPr>
              <a:t>MVP Validation</a:t>
            </a:r>
            <a:endParaRPr lang="en-US" sz="6000">
              <a:solidFill>
                <a:schemeClr val="tx2">
                  <a:lumMod val="50000"/>
                </a:schemeClr>
              </a:solidFill>
              <a:latin typeface="Antonio Bold"/>
              <a:ea typeface="+mn-ea"/>
              <a:cs typeface="+mn-cs"/>
            </a:endParaRPr>
          </a:p>
        </p:txBody>
      </p:sp>
      <p:sp>
        <p:nvSpPr>
          <p:cNvPr id="110" name="Rectangle 109">
            <a:extLst>
              <a:ext uri="{FF2B5EF4-FFF2-40B4-BE49-F238E27FC236}">
                <a16:creationId xmlns:a16="http://schemas.microsoft.com/office/drawing/2014/main" id="{51D08DA0-06DC-8B4E-BD66-A9F65085D413}"/>
              </a:ext>
            </a:extLst>
          </p:cNvPr>
          <p:cNvSpPr/>
          <p:nvPr/>
        </p:nvSpPr>
        <p:spPr>
          <a:xfrm>
            <a:off x="461291" y="1596849"/>
            <a:ext cx="16659180" cy="79835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Barlow" panose="00000800000000000000" pitchFamily="2" charset="0"/>
            </a:endParaRPr>
          </a:p>
        </p:txBody>
      </p:sp>
      <p:cxnSp>
        <p:nvCxnSpPr>
          <p:cNvPr id="133" name="Straight Connector 132">
            <a:extLst>
              <a:ext uri="{FF2B5EF4-FFF2-40B4-BE49-F238E27FC236}">
                <a16:creationId xmlns:a16="http://schemas.microsoft.com/office/drawing/2014/main" id="{97A66D7F-E190-4448-B607-C21D56C9EC0E}"/>
              </a:ext>
            </a:extLst>
          </p:cNvPr>
          <p:cNvCxnSpPr>
            <a:cxnSpLocks/>
          </p:cNvCxnSpPr>
          <p:nvPr/>
        </p:nvCxnSpPr>
        <p:spPr>
          <a:xfrm flipH="1" flipV="1">
            <a:off x="8458200" y="1596849"/>
            <a:ext cx="0" cy="79584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1671FBED-F807-C244-997A-A62DD004EDFB}"/>
              </a:ext>
            </a:extLst>
          </p:cNvPr>
          <p:cNvSpPr txBox="1"/>
          <p:nvPr/>
        </p:nvSpPr>
        <p:spPr>
          <a:xfrm>
            <a:off x="726230" y="2577445"/>
            <a:ext cx="3299254" cy="338554"/>
          </a:xfrm>
          <a:prstGeom prst="rect">
            <a:avLst/>
          </a:prstGeom>
          <a:noFill/>
        </p:spPr>
        <p:txBody>
          <a:bodyPr wrap="square" rtlCol="0">
            <a:spAutoFit/>
          </a:bodyPr>
          <a:lstStyle/>
          <a:p>
            <a:r>
              <a:rPr lang="en-GB" sz="1600" b="1">
                <a:latin typeface="Barlow" panose="00000800000000000000" pitchFamily="2" charset="0"/>
              </a:rPr>
              <a:t>Test Details:</a:t>
            </a:r>
          </a:p>
        </p:txBody>
      </p:sp>
      <p:sp>
        <p:nvSpPr>
          <p:cNvPr id="135" name="TextBox 134">
            <a:extLst>
              <a:ext uri="{FF2B5EF4-FFF2-40B4-BE49-F238E27FC236}">
                <a16:creationId xmlns:a16="http://schemas.microsoft.com/office/drawing/2014/main" id="{FEA05CF0-7156-F54C-B0C2-FBC0374002EC}"/>
              </a:ext>
            </a:extLst>
          </p:cNvPr>
          <p:cNvSpPr txBox="1"/>
          <p:nvPr/>
        </p:nvSpPr>
        <p:spPr>
          <a:xfrm>
            <a:off x="730785" y="4945627"/>
            <a:ext cx="3299254" cy="338554"/>
          </a:xfrm>
          <a:prstGeom prst="rect">
            <a:avLst/>
          </a:prstGeom>
          <a:noFill/>
        </p:spPr>
        <p:txBody>
          <a:bodyPr wrap="square" rtlCol="0">
            <a:spAutoFit/>
          </a:bodyPr>
          <a:lstStyle/>
          <a:p>
            <a:r>
              <a:rPr lang="en-GB" sz="1600" b="1">
                <a:latin typeface="Barlow" panose="00000800000000000000" pitchFamily="2" charset="0"/>
              </a:rPr>
              <a:t>Results of Test:</a:t>
            </a:r>
          </a:p>
        </p:txBody>
      </p:sp>
      <p:sp>
        <p:nvSpPr>
          <p:cNvPr id="136" name="TextBox 135">
            <a:extLst>
              <a:ext uri="{FF2B5EF4-FFF2-40B4-BE49-F238E27FC236}">
                <a16:creationId xmlns:a16="http://schemas.microsoft.com/office/drawing/2014/main" id="{28E58E65-6693-2848-B580-E0CC47E8C136}"/>
              </a:ext>
            </a:extLst>
          </p:cNvPr>
          <p:cNvSpPr txBox="1"/>
          <p:nvPr/>
        </p:nvSpPr>
        <p:spPr>
          <a:xfrm>
            <a:off x="8850726" y="1749409"/>
            <a:ext cx="3299254" cy="338554"/>
          </a:xfrm>
          <a:prstGeom prst="rect">
            <a:avLst/>
          </a:prstGeom>
          <a:noFill/>
        </p:spPr>
        <p:txBody>
          <a:bodyPr wrap="square" rtlCol="0">
            <a:spAutoFit/>
          </a:bodyPr>
          <a:lstStyle/>
          <a:p>
            <a:r>
              <a:rPr lang="en-GB" sz="1600" b="1">
                <a:latin typeface="Barlow" panose="00000800000000000000" pitchFamily="2" charset="0"/>
              </a:rPr>
              <a:t>Conclusion:</a:t>
            </a:r>
          </a:p>
        </p:txBody>
      </p:sp>
      <p:sp>
        <p:nvSpPr>
          <p:cNvPr id="137" name="TextBox 136">
            <a:extLst>
              <a:ext uri="{FF2B5EF4-FFF2-40B4-BE49-F238E27FC236}">
                <a16:creationId xmlns:a16="http://schemas.microsoft.com/office/drawing/2014/main" id="{7430E071-9B96-1446-8F6F-64CD7A481BC2}"/>
              </a:ext>
            </a:extLst>
          </p:cNvPr>
          <p:cNvSpPr txBox="1"/>
          <p:nvPr/>
        </p:nvSpPr>
        <p:spPr>
          <a:xfrm>
            <a:off x="8929575" y="5119702"/>
            <a:ext cx="3299254" cy="338554"/>
          </a:xfrm>
          <a:prstGeom prst="rect">
            <a:avLst/>
          </a:prstGeom>
          <a:noFill/>
        </p:spPr>
        <p:txBody>
          <a:bodyPr wrap="square" rtlCol="0">
            <a:spAutoFit/>
          </a:bodyPr>
          <a:lstStyle/>
          <a:p>
            <a:r>
              <a:rPr lang="en-GB" sz="1600" b="1">
                <a:latin typeface="Barlow" panose="00000800000000000000" pitchFamily="2" charset="0"/>
              </a:rPr>
              <a:t>Realizations / Insights:</a:t>
            </a:r>
          </a:p>
        </p:txBody>
      </p:sp>
      <p:sp>
        <p:nvSpPr>
          <p:cNvPr id="138" name="TextBox 137">
            <a:extLst>
              <a:ext uri="{FF2B5EF4-FFF2-40B4-BE49-F238E27FC236}">
                <a16:creationId xmlns:a16="http://schemas.microsoft.com/office/drawing/2014/main" id="{2C2B3B00-73BC-054E-9F8B-8D188EEB2FB0}"/>
              </a:ext>
            </a:extLst>
          </p:cNvPr>
          <p:cNvSpPr txBox="1"/>
          <p:nvPr/>
        </p:nvSpPr>
        <p:spPr>
          <a:xfrm>
            <a:off x="8927259" y="7191659"/>
            <a:ext cx="4658499" cy="338554"/>
          </a:xfrm>
          <a:prstGeom prst="rect">
            <a:avLst/>
          </a:prstGeom>
          <a:noFill/>
        </p:spPr>
        <p:txBody>
          <a:bodyPr wrap="square" rtlCol="0">
            <a:spAutoFit/>
          </a:bodyPr>
          <a:lstStyle/>
          <a:p>
            <a:r>
              <a:rPr lang="en-GB" sz="1600" b="1">
                <a:latin typeface="Barlow" panose="00000800000000000000" pitchFamily="2" charset="0"/>
              </a:rPr>
              <a:t>Next Steps:</a:t>
            </a:r>
          </a:p>
        </p:txBody>
      </p:sp>
      <p:grpSp>
        <p:nvGrpSpPr>
          <p:cNvPr id="4" name="Group 3">
            <a:extLst>
              <a:ext uri="{FF2B5EF4-FFF2-40B4-BE49-F238E27FC236}">
                <a16:creationId xmlns:a16="http://schemas.microsoft.com/office/drawing/2014/main" id="{85D8AC81-06ED-1036-F15E-4EAAA2603807}"/>
              </a:ext>
            </a:extLst>
          </p:cNvPr>
          <p:cNvGrpSpPr/>
          <p:nvPr/>
        </p:nvGrpSpPr>
        <p:grpSpPr>
          <a:xfrm>
            <a:off x="708403" y="1921324"/>
            <a:ext cx="7759819" cy="2763673"/>
            <a:chOff x="708403" y="2160985"/>
            <a:chExt cx="7759819" cy="2763673"/>
          </a:xfrm>
        </p:grpSpPr>
        <p:sp>
          <p:nvSpPr>
            <p:cNvPr id="139" name="TextBox 138">
              <a:extLst>
                <a:ext uri="{FF2B5EF4-FFF2-40B4-BE49-F238E27FC236}">
                  <a16:creationId xmlns:a16="http://schemas.microsoft.com/office/drawing/2014/main" id="{85F8CBB3-C33D-0B4D-8BEA-8C46D5F70F1E}"/>
                </a:ext>
              </a:extLst>
            </p:cNvPr>
            <p:cNvSpPr txBox="1"/>
            <p:nvPr/>
          </p:nvSpPr>
          <p:spPr>
            <a:xfrm>
              <a:off x="739477" y="3205950"/>
              <a:ext cx="7728745" cy="584775"/>
            </a:xfrm>
            <a:prstGeom prst="rect">
              <a:avLst/>
            </a:prstGeom>
            <a:noFill/>
          </p:spPr>
          <p:txBody>
            <a:bodyPr wrap="square" lIns="91440" tIns="45720" rIns="91440" bIns="45720" rtlCol="0" anchor="t">
              <a:spAutoFit/>
            </a:bodyPr>
            <a:lstStyle/>
            <a:p>
              <a:pPr marL="285750" indent="-285750">
                <a:buFont typeface="Arial"/>
                <a:buChar char="•"/>
              </a:pPr>
              <a:r>
                <a:rPr lang="en-GB" sz="1600" b="1">
                  <a:latin typeface="Barlow"/>
                </a:rPr>
                <a:t>How long will we test this MVP : </a:t>
              </a:r>
              <a:r>
                <a:rPr lang="en-GB" sz="1600">
                  <a:ea typeface="+mn-lt"/>
                  <a:cs typeface="+mn-lt"/>
                </a:rPr>
                <a:t>We plan to test the MVP for </a:t>
              </a:r>
              <a:r>
                <a:rPr lang="en-GB" sz="1600" b="1">
                  <a:ea typeface="+mn-lt"/>
                  <a:cs typeface="+mn-lt"/>
                </a:rPr>
                <a:t>2 weeks</a:t>
              </a:r>
              <a:r>
                <a:rPr lang="en-GB" sz="1600">
                  <a:ea typeface="+mn-lt"/>
                  <a:cs typeface="+mn-lt"/>
                </a:rPr>
                <a:t> to gather enough user feedback, refine recommendations, and assess interest in repeated use.</a:t>
              </a:r>
              <a:endParaRPr lang="en-GB">
                <a:ea typeface="+mn-lt"/>
                <a:cs typeface="+mn-lt"/>
              </a:endParaRPr>
            </a:p>
          </p:txBody>
        </p:sp>
        <p:sp>
          <p:nvSpPr>
            <p:cNvPr id="140" name="TextBox 139">
              <a:extLst>
                <a:ext uri="{FF2B5EF4-FFF2-40B4-BE49-F238E27FC236}">
                  <a16:creationId xmlns:a16="http://schemas.microsoft.com/office/drawing/2014/main" id="{F64229BF-1A85-6D45-B2B7-855A518F1B89}"/>
                </a:ext>
              </a:extLst>
            </p:cNvPr>
            <p:cNvSpPr txBox="1"/>
            <p:nvPr/>
          </p:nvSpPr>
          <p:spPr>
            <a:xfrm>
              <a:off x="739477" y="4339883"/>
              <a:ext cx="7615936" cy="584775"/>
            </a:xfrm>
            <a:prstGeom prst="rect">
              <a:avLst/>
            </a:prstGeom>
            <a:noFill/>
          </p:spPr>
          <p:txBody>
            <a:bodyPr wrap="square" lIns="91440" tIns="45720" rIns="91440" bIns="45720" rtlCol="0" anchor="t">
              <a:spAutoFit/>
            </a:bodyPr>
            <a:lstStyle/>
            <a:p>
              <a:pPr marL="285750" indent="-285750">
                <a:buFont typeface="Arial"/>
                <a:buChar char="•"/>
              </a:pPr>
              <a:r>
                <a:rPr lang="en-GB" sz="1600" b="1">
                  <a:latin typeface="Barlow"/>
                </a:rPr>
                <a:t>How will we get to that audience : </a:t>
              </a:r>
              <a:r>
                <a:rPr lang="en-GB" sz="1600">
                  <a:ea typeface="+mn-lt"/>
                  <a:cs typeface="+mn-lt"/>
                </a:rPr>
                <a:t>Through </a:t>
              </a:r>
              <a:r>
                <a:rPr lang="en-GB" sz="1600" b="1">
                  <a:ea typeface="+mn-lt"/>
                  <a:cs typeface="+mn-lt"/>
                </a:rPr>
                <a:t>tech forums</a:t>
              </a:r>
              <a:r>
                <a:rPr lang="en-GB" sz="1600">
                  <a:ea typeface="+mn-lt"/>
                  <a:cs typeface="+mn-lt"/>
                </a:rPr>
                <a:t>, </a:t>
              </a:r>
              <a:r>
                <a:rPr lang="en-GB" sz="1600" b="1">
                  <a:ea typeface="+mn-lt"/>
                  <a:cs typeface="+mn-lt"/>
                </a:rPr>
                <a:t>social media</a:t>
              </a:r>
              <a:r>
                <a:rPr lang="en-GB" sz="1600">
                  <a:ea typeface="+mn-lt"/>
                  <a:cs typeface="+mn-lt"/>
                </a:rPr>
                <a:t>, and </a:t>
              </a:r>
              <a:r>
                <a:rPr lang="en-GB" sz="1600" b="1">
                  <a:ea typeface="+mn-lt"/>
                  <a:cs typeface="+mn-lt"/>
                </a:rPr>
                <a:t>email invites</a:t>
              </a:r>
              <a:r>
                <a:rPr lang="en-GB" sz="1600">
                  <a:ea typeface="+mn-lt"/>
                  <a:cs typeface="+mn-lt"/>
                </a:rPr>
                <a:t> for early access.</a:t>
              </a:r>
              <a:endParaRPr lang="en-US">
                <a:latin typeface="Barlow"/>
              </a:endParaRPr>
            </a:p>
          </p:txBody>
        </p:sp>
        <p:sp>
          <p:nvSpPr>
            <p:cNvPr id="141" name="TextBox 140">
              <a:extLst>
                <a:ext uri="{FF2B5EF4-FFF2-40B4-BE49-F238E27FC236}">
                  <a16:creationId xmlns:a16="http://schemas.microsoft.com/office/drawing/2014/main" id="{18EC7D1D-EFBB-2E4F-9EFB-AB531420D6FC}"/>
                </a:ext>
              </a:extLst>
            </p:cNvPr>
            <p:cNvSpPr txBox="1"/>
            <p:nvPr/>
          </p:nvSpPr>
          <p:spPr>
            <a:xfrm>
              <a:off x="721041" y="3727657"/>
              <a:ext cx="7715863" cy="584775"/>
            </a:xfrm>
            <a:prstGeom prst="rect">
              <a:avLst/>
            </a:prstGeom>
            <a:noFill/>
          </p:spPr>
          <p:txBody>
            <a:bodyPr wrap="square" lIns="91440" tIns="45720" rIns="91440" bIns="45720" rtlCol="0" anchor="t">
              <a:spAutoFit/>
            </a:bodyPr>
            <a:lstStyle/>
            <a:p>
              <a:pPr marL="285750" indent="-285750">
                <a:buFont typeface="Arial"/>
                <a:buChar char="•"/>
              </a:pPr>
              <a:r>
                <a:rPr lang="en-GB" sz="1600" b="1">
                  <a:latin typeface="Barlow"/>
                </a:rPr>
                <a:t>Who is our target audience for the test? How many of them : </a:t>
              </a:r>
              <a:r>
                <a:rPr lang="en-GB" sz="1600">
                  <a:ea typeface="+mn-lt"/>
                  <a:cs typeface="+mn-lt"/>
                </a:rPr>
                <a:t>Our target audience for testing includes tech-savvy young adults aged 20-35.</a:t>
              </a:r>
              <a:endParaRPr lang="en-GB" sz="1600">
                <a:latin typeface="Calibri"/>
                <a:cs typeface="Calibri"/>
              </a:endParaRPr>
            </a:p>
          </p:txBody>
        </p:sp>
        <p:sp>
          <p:nvSpPr>
            <p:cNvPr id="148" name="TextBox 147">
              <a:extLst>
                <a:ext uri="{FF2B5EF4-FFF2-40B4-BE49-F238E27FC236}">
                  <a16:creationId xmlns:a16="http://schemas.microsoft.com/office/drawing/2014/main" id="{9118EE0E-947B-0F47-A725-AA544F75E946}"/>
                </a:ext>
              </a:extLst>
            </p:cNvPr>
            <p:cNvSpPr txBox="1"/>
            <p:nvPr/>
          </p:nvSpPr>
          <p:spPr>
            <a:xfrm>
              <a:off x="708403" y="2160985"/>
              <a:ext cx="7650028" cy="584775"/>
            </a:xfrm>
            <a:prstGeom prst="rect">
              <a:avLst/>
            </a:prstGeom>
            <a:noFill/>
          </p:spPr>
          <p:txBody>
            <a:bodyPr wrap="square" lIns="91440" tIns="45720" rIns="91440" bIns="45720" rtlCol="0" anchor="t">
              <a:spAutoFit/>
            </a:bodyPr>
            <a:lstStyle/>
            <a:p>
              <a:r>
                <a:rPr lang="en-GB" sz="1600" b="1">
                  <a:latin typeface="Barlow"/>
                </a:rPr>
                <a:t>What is your MVP : </a:t>
              </a:r>
              <a:r>
                <a:rPr lang="en-GB" sz="1600">
                  <a:ea typeface="+mn-lt"/>
                  <a:cs typeface="+mn-lt"/>
                </a:rPr>
                <a:t>Our MVP is a platform that recommends the top 5 products based on what users want, making shopping quicker and easier.</a:t>
              </a:r>
              <a:endParaRPr lang="en-GB">
                <a:cs typeface="Calibri"/>
              </a:endParaRPr>
            </a:p>
          </p:txBody>
        </p:sp>
      </p:grpSp>
      <p:sp>
        <p:nvSpPr>
          <p:cNvPr id="149" name="TextBox 148">
            <a:extLst>
              <a:ext uri="{FF2B5EF4-FFF2-40B4-BE49-F238E27FC236}">
                <a16:creationId xmlns:a16="http://schemas.microsoft.com/office/drawing/2014/main" id="{65F1A852-0296-784A-8B55-666EC2213AD5}"/>
              </a:ext>
            </a:extLst>
          </p:cNvPr>
          <p:cNvSpPr txBox="1"/>
          <p:nvPr/>
        </p:nvSpPr>
        <p:spPr>
          <a:xfrm>
            <a:off x="708403" y="5294490"/>
            <a:ext cx="7828889" cy="4308872"/>
          </a:xfrm>
          <a:prstGeom prst="rect">
            <a:avLst/>
          </a:prstGeom>
          <a:noFill/>
        </p:spPr>
        <p:txBody>
          <a:bodyPr wrap="square" lIns="91440" tIns="45720" rIns="91440" bIns="45720" rtlCol="0" anchor="t">
            <a:spAutoFit/>
          </a:bodyPr>
          <a:lstStyle/>
          <a:p>
            <a:pPr marL="285750" indent="-285750">
              <a:buFont typeface="Arial"/>
              <a:buChar char="•"/>
            </a:pPr>
            <a:r>
              <a:rPr lang="en-GB" sz="1600" b="1">
                <a:latin typeface="Barlow"/>
              </a:rPr>
              <a:t>Did enough customers buy? Why or why not </a:t>
            </a:r>
            <a:r>
              <a:rPr lang="en-GB" sz="1600" b="1">
                <a:latin typeface="Barlow"/>
                <a:cs typeface="Calibri"/>
              </a:rPr>
              <a:t>?</a:t>
            </a:r>
            <a:endParaRPr lang="en-GB">
              <a:latin typeface="Calibri"/>
              <a:cs typeface="Calibri"/>
            </a:endParaRPr>
          </a:p>
          <a:p>
            <a:endParaRPr lang="en-GB" sz="800" b="1">
              <a:latin typeface="Barlow"/>
              <a:cs typeface="Calibri"/>
            </a:endParaRPr>
          </a:p>
          <a:p>
            <a:r>
              <a:rPr lang="en-GB" sz="1600">
                <a:latin typeface="Calibri"/>
                <a:cs typeface="Calibri"/>
              </a:rPr>
              <a:t>       About</a:t>
            </a:r>
            <a:r>
              <a:rPr lang="en-GB" sz="1600">
                <a:ea typeface="+mn-lt"/>
                <a:cs typeface="+mn-lt"/>
              </a:rPr>
              <a:t> 60% clicked affiliate links, showing interest. Some were cautious to buy because       they wanted more details about products.</a:t>
            </a:r>
            <a:endParaRPr lang="en-GB">
              <a:cs typeface="Calibri"/>
            </a:endParaRPr>
          </a:p>
          <a:p>
            <a:endParaRPr lang="en-GB" sz="800">
              <a:latin typeface="Calibri"/>
              <a:cs typeface="Calibri"/>
            </a:endParaRPr>
          </a:p>
          <a:p>
            <a:pPr marL="285750" indent="-285750">
              <a:buFont typeface="Arial"/>
              <a:buChar char="•"/>
            </a:pPr>
            <a:r>
              <a:rPr lang="en-GB" sz="1600" b="1">
                <a:latin typeface="Barlow"/>
                <a:cs typeface="Calibri"/>
              </a:rPr>
              <a:t>Did customers pay the price we expected? Why or why not ?</a:t>
            </a:r>
          </a:p>
          <a:p>
            <a:endParaRPr lang="en-GB" sz="800" b="1">
              <a:latin typeface="Barlow"/>
              <a:cs typeface="Calibri"/>
            </a:endParaRPr>
          </a:p>
          <a:p>
            <a:r>
              <a:rPr lang="en-GB" sz="1600">
                <a:latin typeface="Calibri"/>
                <a:cs typeface="Calibri"/>
              </a:rPr>
              <a:t>      Yes, most found the prices fair, though some were unsure about higher-priced items without more info.</a:t>
            </a:r>
            <a:endParaRPr lang="en-GB">
              <a:cs typeface="Calibri"/>
            </a:endParaRPr>
          </a:p>
          <a:p>
            <a:endParaRPr lang="en-GB" sz="800">
              <a:latin typeface="Calibri"/>
              <a:cs typeface="Calibri"/>
            </a:endParaRPr>
          </a:p>
          <a:p>
            <a:pPr marL="285750" indent="-285750">
              <a:buFont typeface="Arial"/>
              <a:buChar char="•"/>
            </a:pPr>
            <a:r>
              <a:rPr lang="en-GB" sz="1600" b="1">
                <a:latin typeface="Barlow"/>
                <a:cs typeface="Calibri"/>
              </a:rPr>
              <a:t>Did customers come back to our product or show interest in doing so? Why or why not?</a:t>
            </a:r>
          </a:p>
          <a:p>
            <a:pPr marL="285750" indent="-285750">
              <a:buFont typeface="Arial"/>
              <a:buChar char="•"/>
            </a:pPr>
            <a:endParaRPr lang="en-GB" sz="800" b="1">
              <a:latin typeface="Barlow"/>
              <a:cs typeface="Calibri"/>
            </a:endParaRPr>
          </a:p>
          <a:p>
            <a:r>
              <a:rPr lang="en-GB" sz="1600">
                <a:latin typeface="Calibri"/>
                <a:cs typeface="Calibri"/>
              </a:rPr>
              <a:t>       71.4% said they’d use it again, as it saved them time and reduced shopping hassle.</a:t>
            </a:r>
            <a:endParaRPr lang="en-GB">
              <a:cs typeface="Calibri"/>
            </a:endParaRPr>
          </a:p>
          <a:p>
            <a:endParaRPr lang="en-GB" sz="800">
              <a:latin typeface="Calibri"/>
              <a:cs typeface="Calibri"/>
            </a:endParaRPr>
          </a:p>
          <a:p>
            <a:pPr marL="285750" indent="-285750">
              <a:buFont typeface="Arial"/>
              <a:buChar char="•"/>
            </a:pPr>
            <a:r>
              <a:rPr lang="en-GB" sz="1600" b="1">
                <a:latin typeface="Barlow"/>
                <a:cs typeface="Calibri"/>
              </a:rPr>
              <a:t>Did customers recommend our product to others or evangelize about it? Why or why not?</a:t>
            </a:r>
          </a:p>
          <a:p>
            <a:endParaRPr lang="en-GB" sz="800" b="1">
              <a:latin typeface="Barlow"/>
              <a:cs typeface="Calibri"/>
            </a:endParaRPr>
          </a:p>
          <a:p>
            <a:r>
              <a:rPr lang="en-GB" sz="1600">
                <a:latin typeface="Calibri"/>
                <a:cs typeface="Calibri"/>
              </a:rPr>
              <a:t>       Some shared it with friends and said they’d recommend it more if it had extra filters and a mobile app.</a:t>
            </a:r>
            <a:endParaRPr lang="en-GB">
              <a:cs typeface="Calibri"/>
            </a:endParaRPr>
          </a:p>
        </p:txBody>
      </p:sp>
      <p:cxnSp>
        <p:nvCxnSpPr>
          <p:cNvPr id="153" name="Straight Connector 152"/>
          <p:cNvCxnSpPr/>
          <p:nvPr/>
        </p:nvCxnSpPr>
        <p:spPr>
          <a:xfrm>
            <a:off x="457737" y="4833937"/>
            <a:ext cx="16662734" cy="42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pie chart with numbers and a few percentages&#10;&#10;Description automatically generated">
            <a:extLst>
              <a:ext uri="{FF2B5EF4-FFF2-40B4-BE49-F238E27FC236}">
                <a16:creationId xmlns:a16="http://schemas.microsoft.com/office/drawing/2014/main" id="{398EFF50-DEC4-D57C-F34A-0AB602D29E84}"/>
              </a:ext>
            </a:extLst>
          </p:cNvPr>
          <p:cNvPicPr>
            <a:picLocks noChangeAspect="1"/>
          </p:cNvPicPr>
          <p:nvPr/>
        </p:nvPicPr>
        <p:blipFill>
          <a:blip r:embed="rId3"/>
          <a:stretch>
            <a:fillRect/>
          </a:stretch>
        </p:blipFill>
        <p:spPr>
          <a:xfrm>
            <a:off x="8520112" y="2090737"/>
            <a:ext cx="4119563" cy="2133600"/>
          </a:xfrm>
          <a:prstGeom prst="rect">
            <a:avLst/>
          </a:prstGeom>
        </p:spPr>
      </p:pic>
      <p:pic>
        <p:nvPicPr>
          <p:cNvPr id="5" name="Picture 4">
            <a:extLst>
              <a:ext uri="{FF2B5EF4-FFF2-40B4-BE49-F238E27FC236}">
                <a16:creationId xmlns:a16="http://schemas.microsoft.com/office/drawing/2014/main" id="{3E835913-A6F2-600C-B436-54760C0A4208}"/>
              </a:ext>
            </a:extLst>
          </p:cNvPr>
          <p:cNvPicPr>
            <a:picLocks noChangeAspect="1"/>
          </p:cNvPicPr>
          <p:nvPr/>
        </p:nvPicPr>
        <p:blipFill>
          <a:blip r:embed="rId4"/>
          <a:stretch>
            <a:fillRect/>
          </a:stretch>
        </p:blipFill>
        <p:spPr>
          <a:xfrm>
            <a:off x="12639676" y="1928814"/>
            <a:ext cx="4481512" cy="2300286"/>
          </a:xfrm>
          <a:prstGeom prst="rect">
            <a:avLst/>
          </a:prstGeom>
        </p:spPr>
      </p:pic>
      <p:sp>
        <p:nvSpPr>
          <p:cNvPr id="7" name="TextBox 6">
            <a:extLst>
              <a:ext uri="{FF2B5EF4-FFF2-40B4-BE49-F238E27FC236}">
                <a16:creationId xmlns:a16="http://schemas.microsoft.com/office/drawing/2014/main" id="{D4BD659E-625D-7FBB-1704-696F1160A21A}"/>
              </a:ext>
            </a:extLst>
          </p:cNvPr>
          <p:cNvSpPr txBox="1"/>
          <p:nvPr/>
        </p:nvSpPr>
        <p:spPr>
          <a:xfrm>
            <a:off x="8464252" y="4233113"/>
            <a:ext cx="8757444" cy="584775"/>
          </a:xfrm>
          <a:prstGeom prst="rect">
            <a:avLst/>
          </a:prstGeom>
          <a:noFill/>
        </p:spPr>
        <p:txBody>
          <a:bodyPr wrap="square" lIns="91440" tIns="45720" rIns="91440" bIns="45720" rtlCol="0" anchor="t">
            <a:spAutoFit/>
          </a:bodyPr>
          <a:lstStyle/>
          <a:p>
            <a:r>
              <a:rPr lang="en-GB" sz="1600" b="1">
                <a:ea typeface="+mn-lt"/>
                <a:cs typeface="+mn-lt"/>
              </a:rPr>
              <a:t>The MVP achieved its objective of offering valuable, time-saving recommendations. The initial testing confirmed customer interest, validating our affiliate-based model as a feasible revenue source.</a:t>
            </a:r>
          </a:p>
        </p:txBody>
      </p:sp>
      <p:sp>
        <p:nvSpPr>
          <p:cNvPr id="9" name="TextBox 8">
            <a:extLst>
              <a:ext uri="{FF2B5EF4-FFF2-40B4-BE49-F238E27FC236}">
                <a16:creationId xmlns:a16="http://schemas.microsoft.com/office/drawing/2014/main" id="{D393DF74-C11A-974D-DAFB-BFCA390E9F07}"/>
              </a:ext>
            </a:extLst>
          </p:cNvPr>
          <p:cNvSpPr txBox="1"/>
          <p:nvPr/>
        </p:nvSpPr>
        <p:spPr>
          <a:xfrm>
            <a:off x="8845866" y="5683508"/>
            <a:ext cx="7715863" cy="1015663"/>
          </a:xfrm>
          <a:prstGeom prst="rect">
            <a:avLst/>
          </a:prstGeom>
          <a:noFill/>
        </p:spPr>
        <p:txBody>
          <a:bodyPr wrap="square" lIns="91440" tIns="45720" rIns="91440" bIns="45720" rtlCol="0" anchor="t">
            <a:spAutoFit/>
          </a:bodyPr>
          <a:lstStyle/>
          <a:p>
            <a:r>
              <a:rPr lang="en-GB" sz="2000">
                <a:ea typeface="+mn-lt"/>
                <a:cs typeface="+mn-lt"/>
              </a:rPr>
              <a:t>Users are interested in </a:t>
            </a:r>
            <a:r>
              <a:rPr lang="en-GB" sz="2000" b="1">
                <a:ea typeface="+mn-lt"/>
                <a:cs typeface="+mn-lt"/>
              </a:rPr>
              <a:t>additional filtering options</a:t>
            </a:r>
            <a:r>
              <a:rPr lang="en-GB" sz="2000">
                <a:ea typeface="+mn-lt"/>
                <a:cs typeface="+mn-lt"/>
              </a:rPr>
              <a:t> and a </a:t>
            </a:r>
            <a:r>
              <a:rPr lang="en-GB" sz="2000" b="1">
                <a:ea typeface="+mn-lt"/>
                <a:cs typeface="+mn-lt"/>
              </a:rPr>
              <a:t>mobile-optimized experience</a:t>
            </a:r>
            <a:r>
              <a:rPr lang="en-GB" sz="2000">
                <a:ea typeface="+mn-lt"/>
                <a:cs typeface="+mn-lt"/>
              </a:rPr>
              <a:t>. These features would increase the likelihood of recommendations and referrals.</a:t>
            </a:r>
          </a:p>
        </p:txBody>
      </p:sp>
      <p:sp>
        <p:nvSpPr>
          <p:cNvPr id="10" name="TextBox 9">
            <a:extLst>
              <a:ext uri="{FF2B5EF4-FFF2-40B4-BE49-F238E27FC236}">
                <a16:creationId xmlns:a16="http://schemas.microsoft.com/office/drawing/2014/main" id="{20AE72B9-9E93-6DD4-7930-AAFB83030336}"/>
              </a:ext>
            </a:extLst>
          </p:cNvPr>
          <p:cNvSpPr txBox="1"/>
          <p:nvPr/>
        </p:nvSpPr>
        <p:spPr>
          <a:xfrm>
            <a:off x="8931591" y="7812346"/>
            <a:ext cx="7715863" cy="1015663"/>
          </a:xfrm>
          <a:prstGeom prst="rect">
            <a:avLst/>
          </a:prstGeom>
          <a:noFill/>
        </p:spPr>
        <p:txBody>
          <a:bodyPr wrap="square" lIns="91440" tIns="45720" rIns="91440" bIns="45720" rtlCol="0" anchor="t">
            <a:spAutoFit/>
          </a:bodyPr>
          <a:lstStyle/>
          <a:p>
            <a:r>
              <a:rPr lang="en-GB" sz="2000">
                <a:ea typeface="+mn-lt"/>
                <a:cs typeface="+mn-lt"/>
              </a:rPr>
              <a:t>Add more filters, improve mobile compatibility, and introduce a </a:t>
            </a:r>
            <a:r>
              <a:rPr lang="en-GB" sz="2000" b="1">
                <a:ea typeface="+mn-lt"/>
                <a:cs typeface="+mn-lt"/>
              </a:rPr>
              <a:t>Compare feature</a:t>
            </a:r>
            <a:r>
              <a:rPr lang="en-GB" sz="2000">
                <a:ea typeface="+mn-lt"/>
                <a:cs typeface="+mn-lt"/>
              </a:rPr>
              <a:t> to make choosing products easier. Expand testing to a larger audience for broader feedback and to fine-tune the algorithm.</a:t>
            </a:r>
            <a:endParaRPr lang="en-US">
              <a:ea typeface="+mn-lt"/>
              <a:cs typeface="+mn-lt"/>
            </a:endParaRPr>
          </a:p>
        </p:txBody>
      </p:sp>
      <p:sp>
        <p:nvSpPr>
          <p:cNvPr id="6" name="Rectangle 5">
            <a:extLst>
              <a:ext uri="{FF2B5EF4-FFF2-40B4-BE49-F238E27FC236}">
                <a16:creationId xmlns:a16="http://schemas.microsoft.com/office/drawing/2014/main" id="{61E8EF56-725D-4876-55AE-ADDF79303360}"/>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2CEF9F-5F70-2151-2D1E-CD5DD22DBBDA}"/>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F99034E-F71D-19E1-2DA8-6A6F7C53E3BB}"/>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126295F-1837-7166-F5EF-882792AD5846}"/>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30DBFB29-B595-4234-9F64-2307C73C816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455109" y="84045"/>
            <a:ext cx="1730917" cy="1730917"/>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1612461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1596FE8-134B-42C6-AEA2-AA21D93A48CC}"/>
              </a:ext>
            </a:extLst>
          </p:cNvPr>
          <p:cNvSpPr txBox="1">
            <a:spLocks/>
          </p:cNvSpPr>
          <p:nvPr/>
        </p:nvSpPr>
        <p:spPr>
          <a:xfrm>
            <a:off x="480767" y="151003"/>
            <a:ext cx="6787299" cy="1266401"/>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000">
                <a:solidFill>
                  <a:schemeClr val="tx2">
                    <a:lumMod val="50000"/>
                  </a:schemeClr>
                </a:solidFill>
                <a:latin typeface="Raleway"/>
              </a:rPr>
              <a:t>  </a:t>
            </a:r>
            <a:r>
              <a:rPr lang="en-GB" sz="6000">
                <a:solidFill>
                  <a:schemeClr val="tx2">
                    <a:lumMod val="50000"/>
                  </a:schemeClr>
                </a:solidFill>
                <a:latin typeface="Antonio Bold"/>
                <a:ea typeface="+mn-ea"/>
                <a:cs typeface="+mn-cs"/>
              </a:rPr>
              <a:t>Sales Plan</a:t>
            </a:r>
            <a:endParaRPr lang="en-US" sz="6000">
              <a:solidFill>
                <a:schemeClr val="tx2">
                  <a:lumMod val="50000"/>
                </a:schemeClr>
              </a:solidFill>
              <a:latin typeface="Antonio Bold"/>
              <a:ea typeface="+mn-ea"/>
              <a:cs typeface="+mn-cs"/>
            </a:endParaRPr>
          </a:p>
        </p:txBody>
      </p:sp>
      <p:graphicFrame>
        <p:nvGraphicFramePr>
          <p:cNvPr id="8" name="Diagramm 2">
            <a:extLst>
              <a:ext uri="{FF2B5EF4-FFF2-40B4-BE49-F238E27FC236}">
                <a16:creationId xmlns:a16="http://schemas.microsoft.com/office/drawing/2014/main" id="{09669046-E64D-4AF8-AD3D-185A4A11FFD5}"/>
              </a:ext>
            </a:extLst>
          </p:cNvPr>
          <p:cNvGraphicFramePr/>
          <p:nvPr>
            <p:extLst>
              <p:ext uri="{D42A27DB-BD31-4B8C-83A1-F6EECF244321}">
                <p14:modId xmlns:p14="http://schemas.microsoft.com/office/powerpoint/2010/main" val="1481164316"/>
              </p:ext>
            </p:extLst>
          </p:nvPr>
        </p:nvGraphicFramePr>
        <p:xfrm>
          <a:off x="302326" y="1944788"/>
          <a:ext cx="6022274" cy="8191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p:cNvSpPr/>
          <p:nvPr/>
        </p:nvSpPr>
        <p:spPr>
          <a:xfrm>
            <a:off x="1110353" y="1358912"/>
            <a:ext cx="4031873" cy="507831"/>
          </a:xfrm>
          <a:prstGeom prst="rect">
            <a:avLst/>
          </a:prstGeom>
        </p:spPr>
        <p:txBody>
          <a:bodyPr wrap="none">
            <a:spAutoFit/>
          </a:bodyPr>
          <a:lstStyle/>
          <a:p>
            <a:r>
              <a:rPr lang="en-GB" sz="2700" b="1">
                <a:solidFill>
                  <a:prstClr val="black"/>
                </a:solidFill>
                <a:latin typeface="Raleway"/>
              </a:rPr>
              <a:t>Customer Sales Funnel</a:t>
            </a:r>
            <a:endParaRPr lang="en-US" sz="2700" b="1">
              <a:solidFill>
                <a:prstClr val="black"/>
              </a:solidFill>
              <a:latin typeface="Raleway"/>
            </a:endParaRPr>
          </a:p>
        </p:txBody>
      </p:sp>
      <p:graphicFrame>
        <p:nvGraphicFramePr>
          <p:cNvPr id="17" name="Table 16"/>
          <p:cNvGraphicFramePr>
            <a:graphicFrameLocks noGrp="1"/>
          </p:cNvGraphicFramePr>
          <p:nvPr>
            <p:extLst>
              <p:ext uri="{D42A27DB-BD31-4B8C-83A1-F6EECF244321}">
                <p14:modId xmlns:p14="http://schemas.microsoft.com/office/powerpoint/2010/main" val="2177494529"/>
              </p:ext>
            </p:extLst>
          </p:nvPr>
        </p:nvGraphicFramePr>
        <p:xfrm>
          <a:off x="6274560" y="2269452"/>
          <a:ext cx="11944028" cy="7766533"/>
        </p:xfrm>
        <a:graphic>
          <a:graphicData uri="http://schemas.openxmlformats.org/drawingml/2006/table">
            <a:tbl>
              <a:tblPr firstRow="1" firstCol="1" bandRow="1">
                <a:tableStyleId>{00A15C55-8517-42AA-B614-E9B94910E393}</a:tableStyleId>
              </a:tblPr>
              <a:tblGrid>
                <a:gridCol w="2259883">
                  <a:extLst>
                    <a:ext uri="{9D8B030D-6E8A-4147-A177-3AD203B41FA5}">
                      <a16:colId xmlns:a16="http://schemas.microsoft.com/office/drawing/2014/main" val="20000"/>
                    </a:ext>
                  </a:extLst>
                </a:gridCol>
                <a:gridCol w="2320160">
                  <a:extLst>
                    <a:ext uri="{9D8B030D-6E8A-4147-A177-3AD203B41FA5}">
                      <a16:colId xmlns:a16="http://schemas.microsoft.com/office/drawing/2014/main" val="20001"/>
                    </a:ext>
                  </a:extLst>
                </a:gridCol>
                <a:gridCol w="2622789">
                  <a:extLst>
                    <a:ext uri="{9D8B030D-6E8A-4147-A177-3AD203B41FA5}">
                      <a16:colId xmlns:a16="http://schemas.microsoft.com/office/drawing/2014/main" val="20002"/>
                    </a:ext>
                  </a:extLst>
                </a:gridCol>
                <a:gridCol w="2421036">
                  <a:extLst>
                    <a:ext uri="{9D8B030D-6E8A-4147-A177-3AD203B41FA5}">
                      <a16:colId xmlns:a16="http://schemas.microsoft.com/office/drawing/2014/main" val="20003"/>
                    </a:ext>
                  </a:extLst>
                </a:gridCol>
                <a:gridCol w="2320160">
                  <a:extLst>
                    <a:ext uri="{9D8B030D-6E8A-4147-A177-3AD203B41FA5}">
                      <a16:colId xmlns:a16="http://schemas.microsoft.com/office/drawing/2014/main" val="20004"/>
                    </a:ext>
                  </a:extLst>
                </a:gridCol>
              </a:tblGrid>
              <a:tr h="499661">
                <a:tc>
                  <a:txBody>
                    <a:bodyPr/>
                    <a:lstStyle/>
                    <a:p>
                      <a:pPr marL="0" marR="0">
                        <a:lnSpc>
                          <a:spcPct val="107000"/>
                        </a:lnSpc>
                        <a:spcBef>
                          <a:spcPts val="0"/>
                        </a:spcBef>
                        <a:spcAft>
                          <a:spcPts val="800"/>
                        </a:spcAft>
                      </a:pPr>
                      <a:r>
                        <a:rPr lang="en-US" sz="2000">
                          <a:solidFill>
                            <a:schemeClr val="bg1"/>
                          </a:solidFill>
                          <a:effectLst/>
                        </a:rPr>
                        <a:t>1</a:t>
                      </a:r>
                      <a:endParaRPr lang="en-IN" sz="2800" b="1">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tx2">
                        <a:lumMod val="60000"/>
                        <a:lumOff val="40000"/>
                      </a:schemeClr>
                    </a:solidFill>
                  </a:tcPr>
                </a:tc>
                <a:tc>
                  <a:txBody>
                    <a:bodyPr/>
                    <a:lstStyle/>
                    <a:p>
                      <a:pPr marL="0" marR="0">
                        <a:lnSpc>
                          <a:spcPct val="107000"/>
                        </a:lnSpc>
                        <a:spcBef>
                          <a:spcPts val="0"/>
                        </a:spcBef>
                        <a:spcAft>
                          <a:spcPts val="800"/>
                        </a:spcAft>
                      </a:pPr>
                      <a:r>
                        <a:rPr lang="en-US" sz="2000">
                          <a:solidFill>
                            <a:schemeClr val="bg1"/>
                          </a:solidFill>
                          <a:effectLst/>
                        </a:rPr>
                        <a:t>2</a:t>
                      </a:r>
                      <a:endParaRPr lang="en-IN" sz="2800" b="1">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tx2">
                        <a:lumMod val="60000"/>
                        <a:lumOff val="40000"/>
                      </a:schemeClr>
                    </a:solidFill>
                  </a:tcPr>
                </a:tc>
                <a:tc>
                  <a:txBody>
                    <a:bodyPr/>
                    <a:lstStyle/>
                    <a:p>
                      <a:pPr marL="0" marR="0">
                        <a:lnSpc>
                          <a:spcPct val="107000"/>
                        </a:lnSpc>
                        <a:spcBef>
                          <a:spcPts val="0"/>
                        </a:spcBef>
                        <a:spcAft>
                          <a:spcPts val="800"/>
                        </a:spcAft>
                      </a:pPr>
                      <a:r>
                        <a:rPr lang="en-US" sz="2000">
                          <a:solidFill>
                            <a:schemeClr val="bg1"/>
                          </a:solidFill>
                          <a:effectLst/>
                        </a:rPr>
                        <a:t>3</a:t>
                      </a:r>
                      <a:endParaRPr lang="en-IN" sz="2800" b="1">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tx2">
                        <a:lumMod val="60000"/>
                        <a:lumOff val="40000"/>
                      </a:schemeClr>
                    </a:solidFill>
                  </a:tcPr>
                </a:tc>
                <a:tc>
                  <a:txBody>
                    <a:bodyPr/>
                    <a:lstStyle/>
                    <a:p>
                      <a:pPr marL="0" marR="0">
                        <a:lnSpc>
                          <a:spcPct val="107000"/>
                        </a:lnSpc>
                        <a:spcBef>
                          <a:spcPts val="0"/>
                        </a:spcBef>
                        <a:spcAft>
                          <a:spcPts val="800"/>
                        </a:spcAft>
                      </a:pPr>
                      <a:r>
                        <a:rPr lang="en-US" sz="2000">
                          <a:solidFill>
                            <a:schemeClr val="bg1"/>
                          </a:solidFill>
                          <a:effectLst/>
                        </a:rPr>
                        <a:t>4</a:t>
                      </a:r>
                      <a:endParaRPr lang="en-IN" sz="2800" b="1">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tx2">
                        <a:lumMod val="60000"/>
                        <a:lumOff val="40000"/>
                      </a:schemeClr>
                    </a:solidFill>
                  </a:tcPr>
                </a:tc>
                <a:tc>
                  <a:txBody>
                    <a:bodyPr/>
                    <a:lstStyle/>
                    <a:p>
                      <a:pPr marL="0" marR="0">
                        <a:lnSpc>
                          <a:spcPct val="107000"/>
                        </a:lnSpc>
                        <a:spcBef>
                          <a:spcPts val="0"/>
                        </a:spcBef>
                        <a:spcAft>
                          <a:spcPts val="800"/>
                        </a:spcAft>
                      </a:pPr>
                      <a:r>
                        <a:rPr lang="en-US" sz="2000">
                          <a:solidFill>
                            <a:schemeClr val="bg1"/>
                          </a:solidFill>
                          <a:effectLst/>
                        </a:rPr>
                        <a:t>5</a:t>
                      </a:r>
                      <a:endParaRPr lang="en-IN" sz="2800" b="1">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tx2">
                        <a:lumMod val="60000"/>
                        <a:lumOff val="40000"/>
                      </a:schemeClr>
                    </a:solidFill>
                  </a:tcPr>
                </a:tc>
                <a:extLst>
                  <a:ext uri="{0D108BD9-81ED-4DB2-BD59-A6C34878D82A}">
                    <a16:rowId xmlns:a16="http://schemas.microsoft.com/office/drawing/2014/main" val="10000"/>
                  </a:ext>
                </a:extLst>
              </a:tr>
              <a:tr h="1028949">
                <a:tc>
                  <a:txBody>
                    <a:bodyPr/>
                    <a:lstStyle/>
                    <a:p>
                      <a:pPr marL="0" marR="0">
                        <a:lnSpc>
                          <a:spcPct val="107000"/>
                        </a:lnSpc>
                        <a:spcBef>
                          <a:spcPts val="0"/>
                        </a:spcBef>
                        <a:spcAft>
                          <a:spcPts val="800"/>
                        </a:spcAft>
                      </a:pPr>
                      <a:r>
                        <a:rPr lang="en-US" sz="2000">
                          <a:solidFill>
                            <a:schemeClr val="bg1"/>
                          </a:solidFill>
                          <a:effectLst/>
                        </a:rPr>
                        <a:t>Target Customer Segment (Type)</a:t>
                      </a:r>
                      <a:endParaRPr lang="en-IN" sz="2800" b="1">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tx2">
                        <a:lumMod val="60000"/>
                        <a:lumOff val="40000"/>
                      </a:schemeClr>
                    </a:solidFill>
                  </a:tcPr>
                </a:tc>
                <a:tc>
                  <a:txBody>
                    <a:bodyPr/>
                    <a:lstStyle/>
                    <a:p>
                      <a:pPr marL="0" marR="0">
                        <a:lnSpc>
                          <a:spcPct val="107000"/>
                        </a:lnSpc>
                        <a:spcBef>
                          <a:spcPts val="0"/>
                        </a:spcBef>
                        <a:spcAft>
                          <a:spcPts val="800"/>
                        </a:spcAft>
                      </a:pPr>
                      <a:r>
                        <a:rPr lang="en-US" sz="2000" b="1">
                          <a:solidFill>
                            <a:schemeClr val="bg1"/>
                          </a:solidFill>
                          <a:effectLst/>
                        </a:rPr>
                        <a:t>Target Customer Segment  (Number)</a:t>
                      </a:r>
                      <a:endParaRPr lang="en-IN" sz="2800" b="1">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tx2">
                        <a:lumMod val="60000"/>
                        <a:lumOff val="40000"/>
                      </a:schemeClr>
                    </a:solidFill>
                  </a:tcPr>
                </a:tc>
                <a:tc>
                  <a:txBody>
                    <a:bodyPr/>
                    <a:lstStyle/>
                    <a:p>
                      <a:pPr marL="0" marR="0">
                        <a:lnSpc>
                          <a:spcPct val="107000"/>
                        </a:lnSpc>
                        <a:spcBef>
                          <a:spcPts val="0"/>
                        </a:spcBef>
                        <a:spcAft>
                          <a:spcPts val="800"/>
                        </a:spcAft>
                      </a:pPr>
                      <a:r>
                        <a:rPr lang="en-US" sz="2000" b="1">
                          <a:solidFill>
                            <a:schemeClr val="bg1"/>
                          </a:solidFill>
                          <a:effectLst/>
                        </a:rPr>
                        <a:t>Channels to be used to attract the target customer segment</a:t>
                      </a:r>
                      <a:endParaRPr lang="en-IN" sz="2800" b="1">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tx2">
                        <a:lumMod val="60000"/>
                        <a:lumOff val="40000"/>
                      </a:schemeClr>
                    </a:solidFill>
                  </a:tcPr>
                </a:tc>
                <a:tc>
                  <a:txBody>
                    <a:bodyPr/>
                    <a:lstStyle/>
                    <a:p>
                      <a:pPr marL="0" marR="0">
                        <a:lnSpc>
                          <a:spcPct val="107000"/>
                        </a:lnSpc>
                        <a:spcBef>
                          <a:spcPts val="0"/>
                        </a:spcBef>
                        <a:spcAft>
                          <a:spcPts val="800"/>
                        </a:spcAft>
                      </a:pPr>
                      <a:r>
                        <a:rPr lang="en-US" sz="2000" b="1">
                          <a:solidFill>
                            <a:schemeClr val="bg1"/>
                          </a:solidFill>
                          <a:effectLst/>
                        </a:rPr>
                        <a:t>Estimated number of leads</a:t>
                      </a:r>
                      <a:endParaRPr lang="en-IN" sz="2800" b="1">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tx2">
                        <a:lumMod val="60000"/>
                        <a:lumOff val="40000"/>
                      </a:schemeClr>
                    </a:solidFill>
                  </a:tcPr>
                </a:tc>
                <a:tc>
                  <a:txBody>
                    <a:bodyPr/>
                    <a:lstStyle/>
                    <a:p>
                      <a:pPr marL="0" marR="0">
                        <a:lnSpc>
                          <a:spcPct val="107000"/>
                        </a:lnSpc>
                        <a:spcBef>
                          <a:spcPts val="0"/>
                        </a:spcBef>
                        <a:spcAft>
                          <a:spcPts val="800"/>
                        </a:spcAft>
                      </a:pPr>
                      <a:r>
                        <a:rPr lang="en-US" sz="2000" b="1">
                          <a:solidFill>
                            <a:schemeClr val="bg1"/>
                          </a:solidFill>
                          <a:effectLst/>
                        </a:rPr>
                        <a:t>Estimated cost to convert these leads to actual customers</a:t>
                      </a:r>
                      <a:endParaRPr lang="en-IN" sz="2800" b="1">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tx2">
                        <a:lumMod val="60000"/>
                        <a:lumOff val="40000"/>
                      </a:schemeClr>
                    </a:solidFill>
                  </a:tcPr>
                </a:tc>
                <a:extLst>
                  <a:ext uri="{0D108BD9-81ED-4DB2-BD59-A6C34878D82A}">
                    <a16:rowId xmlns:a16="http://schemas.microsoft.com/office/drawing/2014/main" val="10001"/>
                  </a:ext>
                </a:extLst>
              </a:tr>
              <a:tr h="1887035">
                <a:tc>
                  <a:txBody>
                    <a:bodyPr/>
                    <a:lstStyle/>
                    <a:p>
                      <a:pPr marL="0" marR="0" algn="l">
                        <a:lnSpc>
                          <a:spcPct val="107000"/>
                        </a:lnSpc>
                        <a:spcBef>
                          <a:spcPts val="0"/>
                        </a:spcBef>
                        <a:spcAft>
                          <a:spcPts val="800"/>
                        </a:spcAft>
                      </a:pPr>
                      <a:r>
                        <a:rPr lang="en-US" sz="2400">
                          <a:effectLst/>
                        </a:rPr>
                        <a:t>Tech-savvy individuals</a:t>
                      </a:r>
                    </a:p>
                    <a:p>
                      <a:pPr marL="0" marR="0">
                        <a:lnSpc>
                          <a:spcPct val="107000"/>
                        </a:lnSpc>
                        <a:spcBef>
                          <a:spcPts val="0"/>
                        </a:spcBef>
                        <a:spcAft>
                          <a:spcPts val="800"/>
                        </a:spcAft>
                      </a:pP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tx2">
                        <a:lumMod val="60000"/>
                        <a:lumOff val="40000"/>
                      </a:schemeClr>
                    </a:solidFill>
                  </a:tcPr>
                </a:tc>
                <a:tc>
                  <a:txBody>
                    <a:bodyPr/>
                    <a:lstStyle/>
                    <a:p>
                      <a:r>
                        <a:rPr lang="en-IN" sz="2000"/>
                        <a:t>10,000</a:t>
                      </a:r>
                    </a:p>
                  </a:txBody>
                  <a:tcPr anchor="ctr">
                    <a:solidFill>
                      <a:srgbClr val="FFFFFF"/>
                    </a:solidFill>
                  </a:tcPr>
                </a:tc>
                <a:tc>
                  <a:txBody>
                    <a:bodyPr/>
                    <a:lstStyle/>
                    <a:p>
                      <a:r>
                        <a:rPr lang="en-US" sz="2000"/>
                        <a:t>Social media ads (Instagram, Twitter), influencer partnerships, tech-focused content on YouTube</a:t>
                      </a:r>
                    </a:p>
                  </a:txBody>
                  <a:tcPr anchor="ctr">
                    <a:solidFill>
                      <a:srgbClr val="FFFFFF"/>
                    </a:solidFill>
                  </a:tcPr>
                </a:tc>
                <a:tc>
                  <a:txBody>
                    <a:bodyPr/>
                    <a:lstStyle/>
                    <a:p>
                      <a:r>
                        <a:rPr lang="en-IN" sz="2000"/>
                        <a:t>2,500</a:t>
                      </a:r>
                    </a:p>
                  </a:txBody>
                  <a:tcPr anchor="ctr">
                    <a:solidFill>
                      <a:srgbClr val="FFFFFF"/>
                    </a:solidFill>
                  </a:tcPr>
                </a:tc>
                <a:tc>
                  <a:txBody>
                    <a:bodyPr/>
                    <a:lstStyle/>
                    <a:p>
                      <a:r>
                        <a:rPr lang="en-IN" sz="2000"/>
                        <a:t>$2,000</a:t>
                      </a:r>
                    </a:p>
                  </a:txBody>
                  <a:tcPr anchor="ctr">
                    <a:solidFill>
                      <a:srgbClr val="FFFFFF"/>
                    </a:solidFill>
                  </a:tcPr>
                </a:tc>
                <a:extLst>
                  <a:ext uri="{0D108BD9-81ED-4DB2-BD59-A6C34878D82A}">
                    <a16:rowId xmlns:a16="http://schemas.microsoft.com/office/drawing/2014/main" val="10005"/>
                  </a:ext>
                </a:extLst>
              </a:tr>
              <a:tr h="1287976">
                <a:tc>
                  <a:txBody>
                    <a:bodyPr/>
                    <a:lstStyle/>
                    <a:p>
                      <a:pPr marL="0" marR="0">
                        <a:lnSpc>
                          <a:spcPct val="107000"/>
                        </a:lnSpc>
                        <a:spcBef>
                          <a:spcPts val="0"/>
                        </a:spcBef>
                        <a:spcAft>
                          <a:spcPts val="800"/>
                        </a:spcAft>
                      </a:pPr>
                      <a:r>
                        <a:rPr lang="en-US" sz="2400">
                          <a:effectLst/>
                        </a:rPr>
                        <a:t>Busy professionals</a:t>
                      </a:r>
                    </a:p>
                    <a:p>
                      <a:pPr marL="0" marR="0">
                        <a:lnSpc>
                          <a:spcPct val="107000"/>
                        </a:lnSpc>
                        <a:spcBef>
                          <a:spcPts val="0"/>
                        </a:spcBef>
                        <a:spcAft>
                          <a:spcPts val="800"/>
                        </a:spcAft>
                      </a:pP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tx2">
                        <a:lumMod val="60000"/>
                        <a:lumOff val="40000"/>
                      </a:schemeClr>
                    </a:solidFill>
                  </a:tcPr>
                </a:tc>
                <a:tc>
                  <a:txBody>
                    <a:bodyPr/>
                    <a:lstStyle/>
                    <a:p>
                      <a:r>
                        <a:rPr lang="en-IN" sz="2000"/>
                        <a:t>15,000</a:t>
                      </a:r>
                    </a:p>
                  </a:txBody>
                  <a:tcPr anchor="ctr">
                    <a:solidFill>
                      <a:srgbClr val="FFFFFF"/>
                    </a:solidFill>
                  </a:tcPr>
                </a:tc>
                <a:tc>
                  <a:txBody>
                    <a:bodyPr/>
                    <a:lstStyle/>
                    <a:p>
                      <a:r>
                        <a:rPr lang="en-US" sz="2000"/>
                        <a:t>LinkedIn ads, productivity blogs, targeted email marketing campaigns</a:t>
                      </a:r>
                    </a:p>
                  </a:txBody>
                  <a:tcPr anchor="ctr">
                    <a:solidFill>
                      <a:srgbClr val="FFFFFF"/>
                    </a:solidFill>
                  </a:tcPr>
                </a:tc>
                <a:tc>
                  <a:txBody>
                    <a:bodyPr/>
                    <a:lstStyle/>
                    <a:p>
                      <a:r>
                        <a:rPr lang="en-IN" sz="2000"/>
                        <a:t>3,500</a:t>
                      </a:r>
                    </a:p>
                  </a:txBody>
                  <a:tcPr anchor="ctr">
                    <a:solidFill>
                      <a:srgbClr val="FFFFFF"/>
                    </a:solidFill>
                  </a:tcPr>
                </a:tc>
                <a:tc>
                  <a:txBody>
                    <a:bodyPr/>
                    <a:lstStyle/>
                    <a:p>
                      <a:r>
                        <a:rPr lang="en-IN" sz="2000"/>
                        <a:t>$3,000</a:t>
                      </a:r>
                    </a:p>
                  </a:txBody>
                  <a:tcPr anchor="ctr">
                    <a:solidFill>
                      <a:srgbClr val="FFFFFF"/>
                    </a:solidFill>
                  </a:tcPr>
                </a:tc>
                <a:extLst>
                  <a:ext uri="{0D108BD9-81ED-4DB2-BD59-A6C34878D82A}">
                    <a16:rowId xmlns:a16="http://schemas.microsoft.com/office/drawing/2014/main" val="10006"/>
                  </a:ext>
                </a:extLst>
              </a:tr>
              <a:tr h="1287976">
                <a:tc>
                  <a:txBody>
                    <a:bodyPr/>
                    <a:lstStyle/>
                    <a:p>
                      <a:pPr marL="0" marR="0">
                        <a:lnSpc>
                          <a:spcPct val="107000"/>
                        </a:lnSpc>
                        <a:spcBef>
                          <a:spcPts val="0"/>
                        </a:spcBef>
                        <a:spcAft>
                          <a:spcPts val="800"/>
                        </a:spcAft>
                      </a:pPr>
                      <a:r>
                        <a:rPr lang="en-IN" sz="2400" b="1">
                          <a:solidFill>
                            <a:schemeClr val="bg1"/>
                          </a:solidFill>
                          <a:effectLst/>
                          <a:latin typeface="Calibri" panose="020F0502020204030204" pitchFamily="34" charset="0"/>
                          <a:ea typeface="Calibri" panose="020F0502020204030204" pitchFamily="34" charset="0"/>
                          <a:cs typeface="Mangal" panose="02040503050203030202" pitchFamily="18" charset="0"/>
                        </a:rPr>
                        <a:t>Online shoppers</a:t>
                      </a:r>
                    </a:p>
                    <a:p>
                      <a:pPr marL="0" marR="0">
                        <a:lnSpc>
                          <a:spcPct val="107000"/>
                        </a:lnSpc>
                        <a:spcBef>
                          <a:spcPts val="0"/>
                        </a:spcBef>
                        <a:spcAft>
                          <a:spcPts val="800"/>
                        </a:spcAft>
                      </a:pP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tx2">
                        <a:lumMod val="60000"/>
                        <a:lumOff val="40000"/>
                      </a:schemeClr>
                    </a:solidFill>
                  </a:tcPr>
                </a:tc>
                <a:tc>
                  <a:txBody>
                    <a:bodyPr/>
                    <a:lstStyle/>
                    <a:p>
                      <a:r>
                        <a:rPr lang="en-IN" sz="2000"/>
                        <a:t>20,000</a:t>
                      </a:r>
                    </a:p>
                  </a:txBody>
                  <a:tcPr anchor="ctr">
                    <a:solidFill>
                      <a:srgbClr val="FFFFFF"/>
                    </a:solidFill>
                  </a:tcPr>
                </a:tc>
                <a:tc>
                  <a:txBody>
                    <a:bodyPr/>
                    <a:lstStyle/>
                    <a:p>
                      <a:r>
                        <a:rPr lang="en-US" sz="2000"/>
                        <a:t>Facebook ads, Google ads, e-commerce partnerships, seasonal discount campaigns</a:t>
                      </a:r>
                    </a:p>
                  </a:txBody>
                  <a:tcPr anchor="ctr">
                    <a:solidFill>
                      <a:srgbClr val="FFFFFF"/>
                    </a:solidFill>
                  </a:tcPr>
                </a:tc>
                <a:tc>
                  <a:txBody>
                    <a:bodyPr/>
                    <a:lstStyle/>
                    <a:p>
                      <a:r>
                        <a:rPr lang="en-IN" sz="2000"/>
                        <a:t>5,000</a:t>
                      </a:r>
                    </a:p>
                  </a:txBody>
                  <a:tcPr anchor="ctr">
                    <a:solidFill>
                      <a:srgbClr val="FFFFFF"/>
                    </a:solidFill>
                  </a:tcPr>
                </a:tc>
                <a:tc>
                  <a:txBody>
                    <a:bodyPr/>
                    <a:lstStyle/>
                    <a:p>
                      <a:r>
                        <a:rPr lang="en-IN" sz="2000"/>
                        <a:t>$4,000</a:t>
                      </a:r>
                    </a:p>
                  </a:txBody>
                  <a:tcPr anchor="ctr">
                    <a:solidFill>
                      <a:srgbClr val="FFFFFF"/>
                    </a:solidFill>
                  </a:tcPr>
                </a:tc>
                <a:extLst>
                  <a:ext uri="{0D108BD9-81ED-4DB2-BD59-A6C34878D82A}">
                    <a16:rowId xmlns:a16="http://schemas.microsoft.com/office/drawing/2014/main" val="10007"/>
                  </a:ext>
                </a:extLst>
              </a:tr>
              <a:tr h="1667069">
                <a:tc>
                  <a:txBody>
                    <a:bodyPr/>
                    <a:lstStyle/>
                    <a:p>
                      <a:pPr marL="0" marR="0">
                        <a:lnSpc>
                          <a:spcPct val="107000"/>
                        </a:lnSpc>
                        <a:spcBef>
                          <a:spcPts val="0"/>
                        </a:spcBef>
                        <a:spcAft>
                          <a:spcPts val="800"/>
                        </a:spcAft>
                      </a:pPr>
                      <a:r>
                        <a:rPr lang="en-US" sz="2400" b="1">
                          <a:solidFill>
                            <a:schemeClr val="bg1"/>
                          </a:solidFill>
                          <a:effectLst/>
                          <a:latin typeface="Calibri" panose="020F0502020204030204" pitchFamily="34" charset="0"/>
                          <a:ea typeface="Calibri" panose="020F0502020204030204" pitchFamily="34" charset="0"/>
                          <a:cs typeface="Mangal" panose="02040503050203030202" pitchFamily="18" charset="0"/>
                        </a:rPr>
                        <a:t>People with no idea on electronics.</a:t>
                      </a:r>
                    </a:p>
                    <a:p>
                      <a:pPr marL="0" marR="0">
                        <a:lnSpc>
                          <a:spcPct val="107000"/>
                        </a:lnSpc>
                        <a:spcBef>
                          <a:spcPts val="0"/>
                        </a:spcBef>
                        <a:spcAft>
                          <a:spcPts val="800"/>
                        </a:spcAft>
                      </a:pP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tx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a:t>12,000</a:t>
                      </a:r>
                    </a:p>
                    <a:p>
                      <a:endParaRPr lang="en-US" sz="2000"/>
                    </a:p>
                  </a:txBody>
                  <a:tcPr anchor="ctr">
                    <a:solidFill>
                      <a:srgbClr val="FFFFFF"/>
                    </a:solidFill>
                  </a:tcPr>
                </a:tc>
                <a:tc>
                  <a:txBody>
                    <a:bodyPr/>
                    <a:lstStyle/>
                    <a:p>
                      <a:r>
                        <a:rPr lang="en-US" sz="2000"/>
                        <a:t>Beginner-friendly tutorials on YouTube, educational content on blogs, targeted ads</a:t>
                      </a:r>
                    </a:p>
                  </a:txBody>
                  <a:tcPr anchor="ctr">
                    <a:solidFill>
                      <a:srgbClr val="FFFFFF"/>
                    </a:solidFill>
                  </a:tcPr>
                </a:tc>
                <a:tc>
                  <a:txBody>
                    <a:bodyPr/>
                    <a:lstStyle/>
                    <a:p>
                      <a:r>
                        <a:rPr lang="en-IN" sz="2000"/>
                        <a:t>3,000</a:t>
                      </a:r>
                    </a:p>
                  </a:txBody>
                  <a:tcPr anchor="ctr">
                    <a:solidFill>
                      <a:srgbClr val="FFFFFF"/>
                    </a:solidFill>
                  </a:tcPr>
                </a:tc>
                <a:tc>
                  <a:txBody>
                    <a:bodyPr/>
                    <a:lstStyle/>
                    <a:p>
                      <a:r>
                        <a:rPr lang="en-IN" sz="2000"/>
                        <a:t>$2,500</a:t>
                      </a:r>
                    </a:p>
                  </a:txBody>
                  <a:tcPr anchor="ctr">
                    <a:solidFill>
                      <a:srgbClr val="FFFFFF"/>
                    </a:solidFill>
                  </a:tcPr>
                </a:tc>
                <a:extLst>
                  <a:ext uri="{0D108BD9-81ED-4DB2-BD59-A6C34878D82A}">
                    <a16:rowId xmlns:a16="http://schemas.microsoft.com/office/drawing/2014/main" val="10008"/>
                  </a:ext>
                </a:extLst>
              </a:tr>
            </a:tbl>
          </a:graphicData>
        </a:graphic>
      </p:graphicFrame>
      <p:sp>
        <p:nvSpPr>
          <p:cNvPr id="18" name="Rectangle 17"/>
          <p:cNvSpPr/>
          <p:nvPr/>
        </p:nvSpPr>
        <p:spPr>
          <a:xfrm>
            <a:off x="9454552" y="1564661"/>
            <a:ext cx="4596130" cy="507831"/>
          </a:xfrm>
          <a:prstGeom prst="rect">
            <a:avLst/>
          </a:prstGeom>
        </p:spPr>
        <p:txBody>
          <a:bodyPr wrap="none">
            <a:spAutoFit/>
          </a:bodyPr>
          <a:lstStyle/>
          <a:p>
            <a:r>
              <a:rPr lang="en-GB" sz="2700" b="1">
                <a:solidFill>
                  <a:prstClr val="black"/>
                </a:solidFill>
                <a:latin typeface="Raleway"/>
              </a:rPr>
              <a:t>Customer Acquisition Plan</a:t>
            </a:r>
            <a:endParaRPr lang="en-US" sz="2700" b="1">
              <a:solidFill>
                <a:prstClr val="black"/>
              </a:solidFill>
              <a:latin typeface="Raleway"/>
            </a:endParaRPr>
          </a:p>
        </p:txBody>
      </p:sp>
      <p:sp>
        <p:nvSpPr>
          <p:cNvPr id="4" name="TextBox 3">
            <a:extLst>
              <a:ext uri="{FF2B5EF4-FFF2-40B4-BE49-F238E27FC236}">
                <a16:creationId xmlns:a16="http://schemas.microsoft.com/office/drawing/2014/main" id="{CAF53C19-6DE6-9391-B719-A8A83367AB36}"/>
              </a:ext>
            </a:extLst>
          </p:cNvPr>
          <p:cNvSpPr txBox="1"/>
          <p:nvPr/>
        </p:nvSpPr>
        <p:spPr>
          <a:xfrm>
            <a:off x="598550" y="2468551"/>
            <a:ext cx="5429822" cy="1015663"/>
          </a:xfrm>
          <a:prstGeom prst="rect">
            <a:avLst/>
          </a:prstGeom>
          <a:noFill/>
        </p:spPr>
        <p:txBody>
          <a:bodyPr wrap="square">
            <a:spAutoFit/>
          </a:bodyPr>
          <a:lstStyle/>
          <a:p>
            <a:pPr algn="ctr"/>
            <a:r>
              <a:rPr lang="en-US" sz="2000"/>
              <a:t>Young, tech-savvy shoppers seeking convenient, personalized product recommendations.</a:t>
            </a:r>
          </a:p>
          <a:p>
            <a:pPr algn="ctr"/>
            <a:r>
              <a:rPr lang="en-US" sz="2000"/>
              <a:t>Total Target Customer : </a:t>
            </a:r>
            <a:r>
              <a:rPr lang="en-US" sz="2000" b="1"/>
              <a:t>57,000 customers</a:t>
            </a:r>
            <a:endParaRPr lang="en-IN" sz="2000"/>
          </a:p>
        </p:txBody>
      </p:sp>
      <p:sp>
        <p:nvSpPr>
          <p:cNvPr id="7" name="TextBox 6">
            <a:extLst>
              <a:ext uri="{FF2B5EF4-FFF2-40B4-BE49-F238E27FC236}">
                <a16:creationId xmlns:a16="http://schemas.microsoft.com/office/drawing/2014/main" id="{29D36430-04BD-FA2C-6A18-1422CC21106D}"/>
              </a:ext>
            </a:extLst>
          </p:cNvPr>
          <p:cNvSpPr txBox="1"/>
          <p:nvPr/>
        </p:nvSpPr>
        <p:spPr>
          <a:xfrm>
            <a:off x="1323516" y="3949583"/>
            <a:ext cx="3929854" cy="1015663"/>
          </a:xfrm>
          <a:prstGeom prst="rect">
            <a:avLst/>
          </a:prstGeom>
          <a:noFill/>
        </p:spPr>
        <p:txBody>
          <a:bodyPr wrap="square">
            <a:spAutoFit/>
          </a:bodyPr>
          <a:lstStyle/>
          <a:p>
            <a:pPr algn="ctr"/>
            <a:r>
              <a:rPr lang="en-US" sz="2000"/>
              <a:t>Social media users and online shoppers interested in product reviews.</a:t>
            </a:r>
            <a:r>
              <a:rPr lang="en-IN" sz="2000"/>
              <a:t> </a:t>
            </a:r>
            <a:r>
              <a:rPr lang="en-IN" sz="2000" b="1"/>
              <a:t>14,000 leads</a:t>
            </a:r>
            <a:endParaRPr lang="en-US" sz="2000" b="1"/>
          </a:p>
        </p:txBody>
      </p:sp>
      <p:sp>
        <p:nvSpPr>
          <p:cNvPr id="13" name="TextBox 12">
            <a:extLst>
              <a:ext uri="{FF2B5EF4-FFF2-40B4-BE49-F238E27FC236}">
                <a16:creationId xmlns:a16="http://schemas.microsoft.com/office/drawing/2014/main" id="{29EBEE3C-B037-8E13-FE0B-6E234C53D226}"/>
              </a:ext>
            </a:extLst>
          </p:cNvPr>
          <p:cNvSpPr txBox="1"/>
          <p:nvPr/>
        </p:nvSpPr>
        <p:spPr>
          <a:xfrm>
            <a:off x="1349276" y="5629167"/>
            <a:ext cx="4270601" cy="1323439"/>
          </a:xfrm>
          <a:prstGeom prst="rect">
            <a:avLst/>
          </a:prstGeom>
          <a:noFill/>
        </p:spPr>
        <p:txBody>
          <a:bodyPr wrap="square">
            <a:spAutoFit/>
          </a:bodyPr>
          <a:lstStyle/>
          <a:p>
            <a:pPr algn="ctr"/>
            <a:r>
              <a:rPr lang="en-US" sz="2000"/>
              <a:t>A portion of leads who show higher interest or intent. Assume a </a:t>
            </a:r>
            <a:r>
              <a:rPr lang="en-US" sz="2000" b="1"/>
              <a:t>conversion rate of 30% from leads to prospects</a:t>
            </a:r>
            <a:r>
              <a:rPr lang="en-US" sz="2000"/>
              <a:t>:</a:t>
            </a:r>
            <a:br>
              <a:rPr lang="en-US" sz="2000"/>
            </a:br>
            <a:r>
              <a:rPr lang="en-US" sz="2000" b="1"/>
              <a:t>4,200 prospects</a:t>
            </a:r>
            <a:r>
              <a:rPr lang="en-US" sz="2000"/>
              <a:t> (30% of 14,000).</a:t>
            </a:r>
            <a:endParaRPr lang="en-IN" sz="2000"/>
          </a:p>
        </p:txBody>
      </p:sp>
      <p:sp>
        <p:nvSpPr>
          <p:cNvPr id="15" name="TextBox 14">
            <a:extLst>
              <a:ext uri="{FF2B5EF4-FFF2-40B4-BE49-F238E27FC236}">
                <a16:creationId xmlns:a16="http://schemas.microsoft.com/office/drawing/2014/main" id="{1FC48132-2F8D-2619-430D-FC0DD0EFB449}"/>
              </a:ext>
            </a:extLst>
          </p:cNvPr>
          <p:cNvSpPr txBox="1"/>
          <p:nvPr/>
        </p:nvSpPr>
        <p:spPr>
          <a:xfrm>
            <a:off x="1696747" y="5245599"/>
            <a:ext cx="3303463" cy="400110"/>
          </a:xfrm>
          <a:prstGeom prst="rect">
            <a:avLst/>
          </a:prstGeom>
          <a:noFill/>
        </p:spPr>
        <p:txBody>
          <a:bodyPr wrap="square">
            <a:spAutoFit/>
          </a:bodyPr>
          <a:lstStyle/>
          <a:p>
            <a:pPr algn="ctr"/>
            <a:r>
              <a:rPr lang="de-DE" sz="2000" b="1">
                <a:latin typeface="+mn-lt"/>
                <a:cs typeface="Arial" panose="020B0604020202020204" pitchFamily="34" charset="0"/>
              </a:rPr>
              <a:t>OPPORTUNITIES/PROSPECTS:</a:t>
            </a:r>
          </a:p>
        </p:txBody>
      </p:sp>
      <p:sp>
        <p:nvSpPr>
          <p:cNvPr id="19" name="TextBox 18">
            <a:extLst>
              <a:ext uri="{FF2B5EF4-FFF2-40B4-BE49-F238E27FC236}">
                <a16:creationId xmlns:a16="http://schemas.microsoft.com/office/drawing/2014/main" id="{18AD8BFA-6D28-44EF-3A66-196680012195}"/>
              </a:ext>
            </a:extLst>
          </p:cNvPr>
          <p:cNvSpPr txBox="1"/>
          <p:nvPr/>
        </p:nvSpPr>
        <p:spPr>
          <a:xfrm>
            <a:off x="2500866" y="7379784"/>
            <a:ext cx="1625191" cy="400110"/>
          </a:xfrm>
          <a:prstGeom prst="rect">
            <a:avLst/>
          </a:prstGeom>
          <a:noFill/>
        </p:spPr>
        <p:txBody>
          <a:bodyPr wrap="square">
            <a:spAutoFit/>
          </a:bodyPr>
          <a:lstStyle/>
          <a:p>
            <a:pPr lvl="0" algn="ctr">
              <a:lnSpc>
                <a:spcPct val="100000"/>
              </a:lnSpc>
            </a:pPr>
            <a:r>
              <a:rPr lang="de-DE" sz="2000" b="1">
                <a:latin typeface="+mn-lt"/>
                <a:cs typeface="Arial" panose="020B0604020202020204" pitchFamily="34" charset="0"/>
              </a:rPr>
              <a:t>CUSTOMER:</a:t>
            </a:r>
          </a:p>
        </p:txBody>
      </p:sp>
      <p:sp>
        <p:nvSpPr>
          <p:cNvPr id="21" name="TextBox 20">
            <a:extLst>
              <a:ext uri="{FF2B5EF4-FFF2-40B4-BE49-F238E27FC236}">
                <a16:creationId xmlns:a16="http://schemas.microsoft.com/office/drawing/2014/main" id="{E595A011-7CC2-FC2B-52A0-E375E132F29B}"/>
              </a:ext>
            </a:extLst>
          </p:cNvPr>
          <p:cNvSpPr txBox="1"/>
          <p:nvPr/>
        </p:nvSpPr>
        <p:spPr>
          <a:xfrm>
            <a:off x="1722597" y="7779894"/>
            <a:ext cx="3477712" cy="1938992"/>
          </a:xfrm>
          <a:prstGeom prst="rect">
            <a:avLst/>
          </a:prstGeom>
          <a:noFill/>
        </p:spPr>
        <p:txBody>
          <a:bodyPr wrap="square">
            <a:spAutoFit/>
          </a:bodyPr>
          <a:lstStyle/>
          <a:p>
            <a:pPr algn="ctr"/>
            <a:r>
              <a:rPr lang="en-US" sz="2000"/>
              <a:t>A portion of prospects converted to paying customers. Assume </a:t>
            </a:r>
            <a:r>
              <a:rPr lang="en-US" sz="2000" b="1"/>
              <a:t>50% of prospects convert to customers</a:t>
            </a:r>
            <a:r>
              <a:rPr lang="en-US" sz="2000"/>
              <a:t>:</a:t>
            </a:r>
            <a:br>
              <a:rPr lang="en-US" sz="2000"/>
            </a:br>
            <a:r>
              <a:rPr lang="en-US" sz="2000" b="1"/>
              <a:t>2,100 customers</a:t>
            </a:r>
            <a:r>
              <a:rPr lang="en-US" sz="2000"/>
              <a:t> (50% of 4,200).</a:t>
            </a:r>
            <a:endParaRPr lang="en-US" sz="2000">
              <a:solidFill>
                <a:schemeClr val="tx1"/>
              </a:solidFill>
              <a:ea typeface="Calibri"/>
              <a:cs typeface="Calibri"/>
            </a:endParaRPr>
          </a:p>
        </p:txBody>
      </p:sp>
      <p:sp>
        <p:nvSpPr>
          <p:cNvPr id="155" name="Rectangle 154">
            <a:extLst>
              <a:ext uri="{FF2B5EF4-FFF2-40B4-BE49-F238E27FC236}">
                <a16:creationId xmlns:a16="http://schemas.microsoft.com/office/drawing/2014/main" id="{42BD0398-ACAC-14C4-FC00-36C3F4E0D349}"/>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D3A4E919-AD76-689E-A2C0-106E4265D65E}"/>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27F847B5-4C61-0355-0AF0-131E746EB7F1}"/>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A96D0C56-65A0-6366-7A35-4EC67FB3EF2A}"/>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E4C4070-90BF-4129-A705-199699F0C94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044437" y="84045"/>
            <a:ext cx="2141590" cy="214159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3641551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59F05-8095-5DD3-BDCF-E55FB69C55A2}"/>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F06D068F-CE96-3E65-ADD2-78070D8661A4}"/>
              </a:ext>
            </a:extLst>
          </p:cNvPr>
          <p:cNvSpPr>
            <a:spLocks noGrp="1"/>
          </p:cNvSpPr>
          <p:nvPr>
            <p:ph type="title"/>
          </p:nvPr>
        </p:nvSpPr>
        <p:spPr>
          <a:xfrm>
            <a:off x="908677" y="190500"/>
            <a:ext cx="15773400" cy="652462"/>
          </a:xfrm>
          <a:noFill/>
        </p:spPr>
        <p:txBody>
          <a:bodyPr>
            <a:noAutofit/>
          </a:bodyPr>
          <a:lstStyle/>
          <a:p>
            <a:r>
              <a:rPr lang="en-US" sz="4400" i="1">
                <a:solidFill>
                  <a:schemeClr val="tx2">
                    <a:lumMod val="75000"/>
                  </a:schemeClr>
                </a:solidFill>
              </a:rPr>
              <a:t>Go-to-Market Strategy</a:t>
            </a:r>
          </a:p>
        </p:txBody>
      </p:sp>
      <p:sp>
        <p:nvSpPr>
          <p:cNvPr id="16" name="TextBox 15">
            <a:extLst>
              <a:ext uri="{FF2B5EF4-FFF2-40B4-BE49-F238E27FC236}">
                <a16:creationId xmlns:a16="http://schemas.microsoft.com/office/drawing/2014/main" id="{12882100-D680-2B3B-684A-BA91DB6DF590}"/>
              </a:ext>
            </a:extLst>
          </p:cNvPr>
          <p:cNvSpPr txBox="1"/>
          <p:nvPr/>
        </p:nvSpPr>
        <p:spPr>
          <a:xfrm>
            <a:off x="608528" y="661007"/>
            <a:ext cx="16373698" cy="8956298"/>
          </a:xfrm>
          <a:prstGeom prst="rect">
            <a:avLst/>
          </a:prstGeom>
          <a:noFill/>
        </p:spPr>
        <p:txBody>
          <a:bodyPr wrap="square" lIns="91440" tIns="45720" rIns="91440" bIns="45720" rtlCol="0" anchor="t">
            <a:spAutoFit/>
          </a:bodyPr>
          <a:lstStyle/>
          <a:p>
            <a:r>
              <a:rPr lang="en-US" sz="3600" b="1" i="1">
                <a:ea typeface="+mn-lt"/>
                <a:cs typeface="+mn-lt"/>
              </a:rPr>
              <a:t>1. Social Media Strategy</a:t>
            </a:r>
            <a:endParaRPr lang="en-US" i="1"/>
          </a:p>
          <a:p>
            <a:pPr marL="285750" indent="-285750">
              <a:buFont typeface="Arial"/>
              <a:buChar char="•"/>
            </a:pPr>
            <a:r>
              <a:rPr lang="en-US" sz="3600" b="1" i="1" u="sng">
                <a:ea typeface="+mn-lt"/>
                <a:cs typeface="+mn-lt"/>
              </a:rPr>
              <a:t>Goal</a:t>
            </a:r>
            <a:r>
              <a:rPr lang="en-US" sz="3600" b="1" i="1">
                <a:ea typeface="+mn-lt"/>
                <a:cs typeface="+mn-lt"/>
              </a:rPr>
              <a:t> </a:t>
            </a:r>
            <a:r>
              <a:rPr lang="en-US" sz="3600" i="1">
                <a:ea typeface="+mn-lt"/>
                <a:cs typeface="+mn-lt"/>
              </a:rPr>
              <a:t>: Drive brand awareness, engage potential users, and demonstrate PickDo’s unique value in simplifying online shopping.</a:t>
            </a:r>
            <a:endParaRPr lang="en-US" i="1"/>
          </a:p>
          <a:p>
            <a:pPr marL="285750" indent="-285750">
              <a:buFont typeface="Arial"/>
              <a:buChar char="•"/>
            </a:pPr>
            <a:r>
              <a:rPr lang="en-US" sz="3600" b="1" i="1" u="sng">
                <a:ea typeface="+mn-lt"/>
                <a:cs typeface="+mn-lt"/>
              </a:rPr>
              <a:t>Content</a:t>
            </a:r>
            <a:r>
              <a:rPr lang="en-US" sz="3600" b="1" i="1">
                <a:ea typeface="+mn-lt"/>
                <a:cs typeface="+mn-lt"/>
              </a:rPr>
              <a:t> </a:t>
            </a:r>
            <a:r>
              <a:rPr lang="en-US" sz="3600" i="1">
                <a:ea typeface="+mn-lt"/>
                <a:cs typeface="+mn-lt"/>
              </a:rPr>
              <a:t>:</a:t>
            </a:r>
            <a:endParaRPr lang="en-US" i="1"/>
          </a:p>
          <a:p>
            <a:pPr marL="742950" lvl="1" indent="-285750">
              <a:buFont typeface="Arial"/>
              <a:buChar char="•"/>
            </a:pPr>
            <a:r>
              <a:rPr lang="en-US" sz="3600" b="1" i="1">
                <a:ea typeface="+mn-lt"/>
                <a:cs typeface="+mn-lt"/>
              </a:rPr>
              <a:t>Feature Tutorials </a:t>
            </a:r>
            <a:r>
              <a:rPr lang="en-US" sz="3600" i="1">
                <a:ea typeface="+mn-lt"/>
                <a:cs typeface="+mn-lt"/>
              </a:rPr>
              <a:t>: Short, engaging tutorials that guide users on maximizing PickDo’s personalized recommendations and time-saving features.</a:t>
            </a:r>
            <a:endParaRPr lang="en-US" i="1"/>
          </a:p>
          <a:p>
            <a:pPr marL="742950" lvl="1" indent="-285750">
              <a:buFont typeface="Arial"/>
              <a:buChar char="•"/>
            </a:pPr>
            <a:r>
              <a:rPr lang="en-US" sz="3600" b="1" i="1">
                <a:ea typeface="+mn-lt"/>
                <a:cs typeface="+mn-lt"/>
              </a:rPr>
              <a:t>Top Product Highlights </a:t>
            </a:r>
            <a:r>
              <a:rPr lang="en-US" sz="3600" i="1">
                <a:ea typeface="+mn-lt"/>
                <a:cs typeface="+mn-lt"/>
              </a:rPr>
              <a:t>: Regularly showcase trending and highly recommended products tailored to users’ interests.</a:t>
            </a:r>
            <a:endParaRPr lang="en-US" i="1"/>
          </a:p>
          <a:p>
            <a:pPr marL="742950" lvl="1" indent="-285750">
              <a:buFont typeface="Arial"/>
              <a:buChar char="•"/>
            </a:pPr>
            <a:r>
              <a:rPr lang="en-US" sz="3600" b="1" i="1">
                <a:ea typeface="+mn-lt"/>
                <a:cs typeface="+mn-lt"/>
              </a:rPr>
              <a:t>User Success Stories </a:t>
            </a:r>
            <a:r>
              <a:rPr lang="en-US" sz="3600" i="1">
                <a:ea typeface="+mn-lt"/>
                <a:cs typeface="+mn-lt"/>
              </a:rPr>
              <a:t>: Share authentic testimonials and success stories to build credibility and illustrate the ease and effectiveness of PickDo.</a:t>
            </a:r>
            <a:endParaRPr lang="en-US" i="1"/>
          </a:p>
          <a:p>
            <a:pPr marL="285750" indent="-285750">
              <a:buFont typeface="Arial"/>
              <a:buChar char="•"/>
            </a:pPr>
            <a:r>
              <a:rPr lang="en-US" sz="3600" b="1" i="1" u="sng">
                <a:ea typeface="+mn-lt"/>
                <a:cs typeface="+mn-lt"/>
              </a:rPr>
              <a:t>Platforms</a:t>
            </a:r>
            <a:r>
              <a:rPr lang="en-US" sz="3600" b="1" i="1">
                <a:ea typeface="+mn-lt"/>
                <a:cs typeface="+mn-lt"/>
              </a:rPr>
              <a:t> :</a:t>
            </a:r>
            <a:r>
              <a:rPr lang="en-US" sz="3600" i="1">
                <a:ea typeface="+mn-lt"/>
                <a:cs typeface="+mn-lt"/>
              </a:rPr>
              <a:t> Focus on </a:t>
            </a:r>
            <a:r>
              <a:rPr lang="en-US" sz="3600" b="1" i="1">
                <a:ea typeface="+mn-lt"/>
                <a:cs typeface="+mn-lt"/>
              </a:rPr>
              <a:t>Instagram</a:t>
            </a:r>
            <a:r>
              <a:rPr lang="en-US" sz="3600" i="1">
                <a:ea typeface="+mn-lt"/>
                <a:cs typeface="+mn-lt"/>
              </a:rPr>
              <a:t>, </a:t>
            </a:r>
            <a:r>
              <a:rPr lang="en-US" sz="3600" b="1" i="1">
                <a:ea typeface="+mn-lt"/>
                <a:cs typeface="+mn-lt"/>
              </a:rPr>
              <a:t>Facebook</a:t>
            </a:r>
            <a:r>
              <a:rPr lang="en-US" sz="3600" i="1">
                <a:ea typeface="+mn-lt"/>
                <a:cs typeface="+mn-lt"/>
              </a:rPr>
              <a:t>, and </a:t>
            </a:r>
            <a:r>
              <a:rPr lang="en-US" sz="3600" b="1" i="1">
                <a:ea typeface="+mn-lt"/>
                <a:cs typeface="+mn-lt"/>
              </a:rPr>
              <a:t>YouTube</a:t>
            </a:r>
            <a:r>
              <a:rPr lang="en-US" sz="3600" i="1">
                <a:ea typeface="+mn-lt"/>
                <a:cs typeface="+mn-lt"/>
              </a:rPr>
              <a:t>, using a mix of short videos, visually appealing infographics, and interactive posts to reach and engage a tech-savvy audience.</a:t>
            </a:r>
            <a:endParaRPr lang="en-US" i="1"/>
          </a:p>
          <a:p>
            <a:r>
              <a:rPr lang="en-US" sz="3600" b="1" i="1">
                <a:cs typeface="Calibri" panose="020F0502020204030204"/>
              </a:rPr>
              <a:t>2. Positioning Statement</a:t>
            </a:r>
          </a:p>
          <a:p>
            <a:r>
              <a:rPr lang="en-US" sz="3600" i="1">
                <a:ea typeface="+mn-lt"/>
                <a:cs typeface="+mn-lt"/>
              </a:rPr>
              <a:t>PickDo transforms the shopping experience by offering personalized, time-saving product recommendations, empowering users to make confident decisions effortlessly</a:t>
            </a:r>
            <a:endParaRPr lang="en-US" i="1"/>
          </a:p>
        </p:txBody>
      </p:sp>
      <p:sp>
        <p:nvSpPr>
          <p:cNvPr id="5" name="Rectangle 4">
            <a:extLst>
              <a:ext uri="{FF2B5EF4-FFF2-40B4-BE49-F238E27FC236}">
                <a16:creationId xmlns:a16="http://schemas.microsoft.com/office/drawing/2014/main" id="{D9FFF2EE-D80B-2528-48BC-7BF261AB2108}"/>
              </a:ext>
            </a:extLst>
          </p:cNvPr>
          <p:cNvSpPr/>
          <p:nvPr/>
        </p:nvSpPr>
        <p:spPr>
          <a:xfrm>
            <a:off x="17094916" y="0"/>
            <a:ext cx="1193084" cy="10287000"/>
          </a:xfrm>
          <a:prstGeom prst="rect">
            <a:avLst/>
          </a:prstGeom>
          <a:solidFill>
            <a:srgbClr val="DCE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3" name="Rectangle 2">
            <a:extLst>
              <a:ext uri="{FF2B5EF4-FFF2-40B4-BE49-F238E27FC236}">
                <a16:creationId xmlns:a16="http://schemas.microsoft.com/office/drawing/2014/main" id="{0BFC8580-4AA2-0E37-36DD-4BB921839F64}"/>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82E4C88-3188-555D-3408-937CE4F24C8C}"/>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D8DD98-823F-A093-6667-63DD5F582CD6}"/>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E6A6F5-7CEA-6C22-BC1B-D90F7EFA153B}"/>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EC747D5-C93A-48B0-8092-7ADC2A8873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044437" y="84045"/>
            <a:ext cx="2141590" cy="214159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1313858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45000" y="0"/>
            <a:ext cx="1143000" cy="10287000"/>
          </a:xfrm>
          <a:prstGeom prst="rect">
            <a:avLst/>
          </a:prstGeom>
          <a:solidFill>
            <a:srgbClr val="DCE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5" name="Title 14"/>
          <p:cNvSpPr>
            <a:spLocks noGrp="1"/>
          </p:cNvSpPr>
          <p:nvPr>
            <p:ph type="title"/>
          </p:nvPr>
        </p:nvSpPr>
        <p:spPr>
          <a:xfrm>
            <a:off x="837993" y="269666"/>
            <a:ext cx="15773400" cy="652462"/>
          </a:xfrm>
          <a:noFill/>
        </p:spPr>
        <p:txBody>
          <a:bodyPr>
            <a:noAutofit/>
          </a:bodyPr>
          <a:lstStyle/>
          <a:p>
            <a:r>
              <a:rPr lang="en-US" sz="4400" i="1">
                <a:solidFill>
                  <a:schemeClr val="tx2">
                    <a:lumMod val="75000"/>
                  </a:schemeClr>
                </a:solidFill>
              </a:rPr>
              <a:t>Go-to-Market Strategy</a:t>
            </a:r>
            <a:endParaRPr lang="en-US" sz="4400" i="1"/>
          </a:p>
        </p:txBody>
      </p:sp>
      <p:sp>
        <p:nvSpPr>
          <p:cNvPr id="16" name="TextBox 15"/>
          <p:cNvSpPr txBox="1"/>
          <p:nvPr/>
        </p:nvSpPr>
        <p:spPr>
          <a:xfrm>
            <a:off x="837992" y="1001294"/>
            <a:ext cx="16154607" cy="8402300"/>
          </a:xfrm>
          <a:prstGeom prst="rect">
            <a:avLst/>
          </a:prstGeom>
          <a:noFill/>
        </p:spPr>
        <p:txBody>
          <a:bodyPr wrap="square" lIns="91440" tIns="45720" rIns="91440" bIns="45720" rtlCol="0" anchor="t">
            <a:spAutoFit/>
          </a:bodyPr>
          <a:lstStyle/>
          <a:p>
            <a:r>
              <a:rPr lang="en-US" sz="3600" b="1" i="1">
                <a:cs typeface="Calibri" panose="020F0502020204030204"/>
              </a:rPr>
              <a:t>3. Action Plan</a:t>
            </a:r>
          </a:p>
          <a:p>
            <a:r>
              <a:rPr lang="en-US" sz="3600" b="1" i="1" u="sng">
                <a:cs typeface="Calibri" panose="020F0502020204030204"/>
              </a:rPr>
              <a:t>Objectives</a:t>
            </a:r>
            <a:r>
              <a:rPr lang="en-US" sz="3600" i="1">
                <a:cs typeface="Calibri" panose="020F0502020204030204"/>
              </a:rPr>
              <a:t> :   </a:t>
            </a:r>
            <a:endParaRPr lang="en-US" sz="3600" i="1">
              <a:ea typeface="Calibri"/>
              <a:cs typeface="Calibri" panose="020F0502020204030204"/>
            </a:endParaRPr>
          </a:p>
          <a:p>
            <a:pPr marL="571500" indent="-571500">
              <a:buFont typeface="Arial" panose="020B0604020202020204" pitchFamily="34" charset="0"/>
              <a:buChar char="•"/>
            </a:pPr>
            <a:r>
              <a:rPr lang="en-US" sz="3600" b="1" i="1">
                <a:cs typeface="Calibri" panose="020F0502020204030204"/>
              </a:rPr>
              <a:t>User Growth : </a:t>
            </a:r>
            <a:r>
              <a:rPr lang="en-US" sz="3600" i="1">
                <a:cs typeface="Calibri" panose="020F0502020204030204"/>
              </a:rPr>
              <a:t>Target 20% annual increase in the user base.</a:t>
            </a:r>
            <a:endParaRPr lang="en-US" sz="3600" i="1">
              <a:ea typeface="Calibri"/>
              <a:cs typeface="Calibri" panose="020F0502020204030204"/>
            </a:endParaRPr>
          </a:p>
          <a:p>
            <a:pPr marL="571500" indent="-571500">
              <a:buFont typeface="Arial" panose="020B0604020202020204" pitchFamily="34" charset="0"/>
              <a:buChar char="•"/>
            </a:pPr>
            <a:r>
              <a:rPr lang="en-US" sz="3600" b="1" i="1">
                <a:cs typeface="Calibri" panose="020F0502020204030204"/>
              </a:rPr>
              <a:t>Conversion :</a:t>
            </a:r>
            <a:r>
              <a:rPr lang="en-US" sz="3600" i="1">
                <a:cs typeface="Calibri" panose="020F0502020204030204"/>
              </a:rPr>
              <a:t> Steadily improve affiliate link conversion rates.</a:t>
            </a:r>
            <a:endParaRPr lang="en-US" sz="3600" i="1">
              <a:ea typeface="Calibri"/>
              <a:cs typeface="Calibri" panose="020F0502020204030204"/>
            </a:endParaRPr>
          </a:p>
          <a:p>
            <a:r>
              <a:rPr lang="en-US" sz="3600" b="1" i="1" u="sng">
                <a:cs typeface="Calibri" panose="020F0502020204030204"/>
              </a:rPr>
              <a:t>Key Steps</a:t>
            </a:r>
            <a:r>
              <a:rPr lang="en-US" sz="3600" b="1" i="1">
                <a:cs typeface="Calibri" panose="020F0502020204030204"/>
              </a:rPr>
              <a:t> </a:t>
            </a:r>
            <a:r>
              <a:rPr lang="en-US" sz="3600" i="1">
                <a:cs typeface="Calibri" panose="020F0502020204030204"/>
              </a:rPr>
              <a:t>: </a:t>
            </a:r>
            <a:endParaRPr lang="en-US" sz="3600" i="1">
              <a:ea typeface="Calibri"/>
              <a:cs typeface="Calibri" panose="020F0502020204030204"/>
            </a:endParaRPr>
          </a:p>
          <a:p>
            <a:pPr marL="571500" indent="-571500">
              <a:buFont typeface="Arial" panose="020B0604020202020204" pitchFamily="34" charset="0"/>
              <a:buChar char="•"/>
            </a:pPr>
            <a:r>
              <a:rPr lang="en-US" sz="3600" b="1" i="1">
                <a:cs typeface="Calibri" panose="020F0502020204030204"/>
              </a:rPr>
              <a:t>Monthly Campaigns : </a:t>
            </a:r>
            <a:r>
              <a:rPr lang="en-US" sz="3600" i="1">
                <a:cs typeface="Calibri" panose="020F0502020204030204"/>
              </a:rPr>
              <a:t>Feature trending or seasonal products. </a:t>
            </a:r>
            <a:endParaRPr lang="en-US" sz="3600" i="1">
              <a:ea typeface="Calibri"/>
              <a:cs typeface="Calibri" panose="020F0502020204030204"/>
            </a:endParaRPr>
          </a:p>
          <a:p>
            <a:pPr marL="571500" indent="-571500">
              <a:buFont typeface="Arial" panose="020B0604020202020204" pitchFamily="34" charset="0"/>
              <a:buChar char="•"/>
            </a:pPr>
            <a:r>
              <a:rPr lang="en-US" sz="3600" b="1" i="1">
                <a:cs typeface="Calibri" panose="020F0502020204030204"/>
              </a:rPr>
              <a:t>New User Incentives : </a:t>
            </a:r>
            <a:r>
              <a:rPr lang="en-US" sz="3600" i="1">
                <a:cs typeface="Calibri" panose="020F0502020204030204"/>
              </a:rPr>
              <a:t>Offer early access to recommendations and exclusive discounts.</a:t>
            </a:r>
            <a:endParaRPr lang="en-US" sz="3600" i="1">
              <a:ea typeface="Calibri"/>
              <a:cs typeface="Calibri" panose="020F0502020204030204"/>
            </a:endParaRPr>
          </a:p>
          <a:p>
            <a:pPr marL="571500" indent="-571500">
              <a:buFont typeface="Arial" panose="020B0604020202020204" pitchFamily="34" charset="0"/>
              <a:buChar char="•"/>
            </a:pPr>
            <a:r>
              <a:rPr lang="en-US" sz="3600" b="1" i="1">
                <a:cs typeface="Calibri" panose="020F0502020204030204"/>
              </a:rPr>
              <a:t>Quarterly Updates : </a:t>
            </a:r>
            <a:r>
              <a:rPr lang="en-US" sz="3600" i="1">
                <a:cs typeface="Calibri" panose="020F0502020204030204"/>
              </a:rPr>
              <a:t>Introduce new personalization features to enhance user experience.</a:t>
            </a:r>
            <a:endParaRPr lang="en-US" sz="3600" i="1">
              <a:ea typeface="Calibri"/>
              <a:cs typeface="Calibri" panose="020F0502020204030204"/>
            </a:endParaRPr>
          </a:p>
          <a:p>
            <a:pPr marL="571500" indent="-571500">
              <a:buFont typeface="Arial" panose="020B0604020202020204" pitchFamily="34" charset="0"/>
              <a:buChar char="•"/>
            </a:pPr>
            <a:endParaRPr lang="en-US" sz="3600" i="1">
              <a:cs typeface="Calibri" panose="020F0502020204030204"/>
            </a:endParaRPr>
          </a:p>
          <a:p>
            <a:r>
              <a:rPr lang="en-US" sz="3600" b="1" i="1">
                <a:cs typeface="Calibri" panose="020F0502020204030204"/>
              </a:rPr>
              <a:t>4. Sales &amp; Distribution Model</a:t>
            </a:r>
            <a:endParaRPr lang="en-US" sz="3600" b="1" i="1">
              <a:ea typeface="Calibri"/>
              <a:cs typeface="Calibri" panose="020F0502020204030204"/>
            </a:endParaRPr>
          </a:p>
          <a:p>
            <a:pPr marL="571500" indent="-571500">
              <a:buFont typeface="Arial" panose="020B0604020202020204" pitchFamily="34" charset="0"/>
              <a:buChar char="•"/>
            </a:pPr>
            <a:r>
              <a:rPr lang="en-US" sz="3600" b="1" i="1">
                <a:cs typeface="Calibri" panose="020F0502020204030204"/>
              </a:rPr>
              <a:t>Primary Channel : </a:t>
            </a:r>
            <a:r>
              <a:rPr lang="en-US" sz="3600" i="1">
                <a:cs typeface="Calibri" panose="020F0502020204030204"/>
              </a:rPr>
              <a:t>Website, with future app potential.</a:t>
            </a:r>
            <a:endParaRPr lang="en-US" sz="3600" i="1">
              <a:ea typeface="Calibri"/>
              <a:cs typeface="Calibri" panose="020F0502020204030204"/>
            </a:endParaRPr>
          </a:p>
          <a:p>
            <a:pPr marL="571500" indent="-571500">
              <a:buFont typeface="Arial" panose="020B0604020202020204" pitchFamily="34" charset="0"/>
              <a:buChar char="•"/>
            </a:pPr>
            <a:r>
              <a:rPr lang="en-US" sz="3600" b="1" i="1">
                <a:cs typeface="Calibri" panose="020F0502020204030204"/>
              </a:rPr>
              <a:t>Affiliate Model : </a:t>
            </a:r>
            <a:r>
              <a:rPr lang="en-US" sz="3600" i="1">
                <a:cs typeface="Calibri" panose="020F0502020204030204"/>
              </a:rPr>
              <a:t>Embed affiliate links within recommendations for seamless purchasing and revenue generation.</a:t>
            </a:r>
            <a:endParaRPr lang="en-US" sz="3600" i="1">
              <a:ea typeface="Calibri"/>
              <a:cs typeface="Calibri" panose="020F0502020204030204"/>
            </a:endParaRPr>
          </a:p>
        </p:txBody>
      </p:sp>
      <p:sp>
        <p:nvSpPr>
          <p:cNvPr id="5" name="Rectangle 4">
            <a:extLst>
              <a:ext uri="{FF2B5EF4-FFF2-40B4-BE49-F238E27FC236}">
                <a16:creationId xmlns:a16="http://schemas.microsoft.com/office/drawing/2014/main" id="{3340017D-E5C0-4E75-8879-335ED93D01C6}"/>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622F189-B055-AB4F-6612-4C02E4C61F73}"/>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956CB05-2F83-E254-6A34-035D7ECE2F10}"/>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40DF342-D842-8253-F96F-B7C47B6BAC68}"/>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20E2826-F295-405A-A65B-124512AB4F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044437" y="84045"/>
            <a:ext cx="2141590" cy="214159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1191535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8D3BFB5-F3EC-4B74-9DA7-84AA6BA58C5E}"/>
              </a:ext>
            </a:extLst>
          </p:cNvPr>
          <p:cNvSpPr txBox="1">
            <a:spLocks/>
          </p:cNvSpPr>
          <p:nvPr/>
        </p:nvSpPr>
        <p:spPr>
          <a:xfrm>
            <a:off x="685800" y="72345"/>
            <a:ext cx="9982200" cy="1067374"/>
          </a:xfrm>
          <a:prstGeom prst="rect">
            <a:avLst/>
          </a:prstGeom>
        </p:spPr>
        <p:txBody>
          <a:bodyPr vert="horz" lIns="182880" tIns="91440" rIns="182880" bIns="91440" rtlCol="0" anchor="t">
            <a:noAutofit/>
          </a:bodyPr>
          <a:lstStyle>
            <a:lvl1pPr algn="ctr" defTabSz="914400" rtl="0" eaLnBrk="1" latinLnBrk="0" hangingPunct="1">
              <a:spcBef>
                <a:spcPct val="0"/>
              </a:spcBef>
              <a:buNone/>
              <a:defRPr sz="3000" b="1" kern="1200">
                <a:solidFill>
                  <a:srgbClr val="9E0D20"/>
                </a:solidFill>
                <a:latin typeface="Raleway" panose="020B0503030101060003" pitchFamily="34" charset="0"/>
                <a:ea typeface="+mj-ea"/>
                <a:cs typeface="+mj-cs"/>
              </a:defRPr>
            </a:lvl1pPr>
          </a:lstStyle>
          <a:p>
            <a:pPr algn="l"/>
            <a:r>
              <a:rPr lang="en-US" sz="6000">
                <a:solidFill>
                  <a:schemeClr val="tx2">
                    <a:lumMod val="50000"/>
                  </a:schemeClr>
                </a:solidFill>
                <a:latin typeface="Antonio Bold"/>
              </a:rPr>
              <a:t>FINANCIAL PLAN</a:t>
            </a:r>
          </a:p>
        </p:txBody>
      </p:sp>
      <p:graphicFrame>
        <p:nvGraphicFramePr>
          <p:cNvPr id="6" name="Table 5">
            <a:extLst>
              <a:ext uri="{FF2B5EF4-FFF2-40B4-BE49-F238E27FC236}">
                <a16:creationId xmlns:a16="http://schemas.microsoft.com/office/drawing/2014/main" id="{9764BAEC-A274-B25B-9294-F87633A2EF2C}"/>
              </a:ext>
            </a:extLst>
          </p:cNvPr>
          <p:cNvGraphicFramePr>
            <a:graphicFrameLocks noGrp="1"/>
          </p:cNvGraphicFramePr>
          <p:nvPr>
            <p:extLst>
              <p:ext uri="{D42A27DB-BD31-4B8C-83A1-F6EECF244321}">
                <p14:modId xmlns:p14="http://schemas.microsoft.com/office/powerpoint/2010/main" val="3008640861"/>
              </p:ext>
            </p:extLst>
          </p:nvPr>
        </p:nvGraphicFramePr>
        <p:xfrm>
          <a:off x="990600" y="1714500"/>
          <a:ext cx="15246567" cy="7896501"/>
        </p:xfrm>
        <a:graphic>
          <a:graphicData uri="http://schemas.openxmlformats.org/drawingml/2006/table">
            <a:tbl>
              <a:tblPr>
                <a:tableStyleId>{B301B821-A1FF-4177-AEE7-76D212191A09}</a:tableStyleId>
              </a:tblPr>
              <a:tblGrid>
                <a:gridCol w="5082189">
                  <a:extLst>
                    <a:ext uri="{9D8B030D-6E8A-4147-A177-3AD203B41FA5}">
                      <a16:colId xmlns:a16="http://schemas.microsoft.com/office/drawing/2014/main" val="4079012471"/>
                    </a:ext>
                  </a:extLst>
                </a:gridCol>
                <a:gridCol w="5082189">
                  <a:extLst>
                    <a:ext uri="{9D8B030D-6E8A-4147-A177-3AD203B41FA5}">
                      <a16:colId xmlns:a16="http://schemas.microsoft.com/office/drawing/2014/main" val="4019941018"/>
                    </a:ext>
                  </a:extLst>
                </a:gridCol>
                <a:gridCol w="5082189">
                  <a:extLst>
                    <a:ext uri="{9D8B030D-6E8A-4147-A177-3AD203B41FA5}">
                      <a16:colId xmlns:a16="http://schemas.microsoft.com/office/drawing/2014/main" val="3992400864"/>
                    </a:ext>
                  </a:extLst>
                </a:gridCol>
              </a:tblGrid>
              <a:tr h="426430">
                <a:tc>
                  <a:txBody>
                    <a:bodyPr/>
                    <a:lstStyle/>
                    <a:p>
                      <a:r>
                        <a:rPr lang="en-IN" sz="2400" b="1"/>
                        <a:t>Category</a:t>
                      </a:r>
                    </a:p>
                  </a:txBody>
                  <a:tcPr marL="38033" marR="38033" marT="19017" marB="19017" anchor="ctr"/>
                </a:tc>
                <a:tc>
                  <a:txBody>
                    <a:bodyPr/>
                    <a:lstStyle/>
                    <a:p>
                      <a:r>
                        <a:rPr lang="en-IN" sz="2400" b="1"/>
                        <a:t>Estimated Cost (USD)</a:t>
                      </a:r>
                    </a:p>
                  </a:txBody>
                  <a:tcPr marL="38033" marR="38033" marT="19017" marB="19017" anchor="ctr"/>
                </a:tc>
                <a:tc>
                  <a:txBody>
                    <a:bodyPr/>
                    <a:lstStyle/>
                    <a:p>
                      <a:r>
                        <a:rPr lang="en-IN" sz="2400" b="1"/>
                        <a:t>Description</a:t>
                      </a:r>
                    </a:p>
                  </a:txBody>
                  <a:tcPr marL="38033" marR="38033" marT="19017" marB="19017" anchor="ctr"/>
                </a:tc>
                <a:extLst>
                  <a:ext uri="{0D108BD9-81ED-4DB2-BD59-A6C34878D82A}">
                    <a16:rowId xmlns:a16="http://schemas.microsoft.com/office/drawing/2014/main" val="3972625579"/>
                  </a:ext>
                </a:extLst>
              </a:tr>
              <a:tr h="842361">
                <a:tc>
                  <a:txBody>
                    <a:bodyPr/>
                    <a:lstStyle/>
                    <a:p>
                      <a:r>
                        <a:rPr lang="en-IN" sz="1800" b="1"/>
                        <a:t>Website Development</a:t>
                      </a:r>
                      <a:endParaRPr lang="en-IN" sz="1800"/>
                    </a:p>
                  </a:txBody>
                  <a:tcPr marL="38033" marR="38033" marT="19017" marB="19017" anchor="ctr"/>
                </a:tc>
                <a:tc>
                  <a:txBody>
                    <a:bodyPr/>
                    <a:lstStyle/>
                    <a:p>
                      <a:r>
                        <a:rPr lang="en-IN" sz="1800"/>
                        <a:t>$5,000</a:t>
                      </a:r>
                    </a:p>
                  </a:txBody>
                  <a:tcPr marL="38033" marR="38033" marT="19017" marB="19017" anchor="ctr"/>
                </a:tc>
                <a:tc>
                  <a:txBody>
                    <a:bodyPr/>
                    <a:lstStyle/>
                    <a:p>
                      <a:r>
                        <a:rPr lang="en-US" sz="1800"/>
                        <a:t>Building and customizing the website with product recommendation algorithms, search features, etc.</a:t>
                      </a:r>
                    </a:p>
                  </a:txBody>
                  <a:tcPr marL="38033" marR="38033" marT="19017" marB="19017" anchor="ctr"/>
                </a:tc>
                <a:extLst>
                  <a:ext uri="{0D108BD9-81ED-4DB2-BD59-A6C34878D82A}">
                    <a16:rowId xmlns:a16="http://schemas.microsoft.com/office/drawing/2014/main" val="792294176"/>
                  </a:ext>
                </a:extLst>
              </a:tr>
              <a:tr h="837748">
                <a:tc>
                  <a:txBody>
                    <a:bodyPr/>
                    <a:lstStyle/>
                    <a:p>
                      <a:r>
                        <a:rPr lang="en-IN" sz="1800" b="1"/>
                        <a:t>Mobile App Development</a:t>
                      </a:r>
                      <a:endParaRPr lang="en-IN" sz="1800"/>
                    </a:p>
                  </a:txBody>
                  <a:tcPr marL="38033" marR="38033" marT="19017" marB="19017" anchor="ctr"/>
                </a:tc>
                <a:tc>
                  <a:txBody>
                    <a:bodyPr/>
                    <a:lstStyle/>
                    <a:p>
                      <a:r>
                        <a:rPr lang="en-IN" sz="1800"/>
                        <a:t>$4,000</a:t>
                      </a:r>
                    </a:p>
                  </a:txBody>
                  <a:tcPr marL="38033" marR="38033" marT="19017" marB="19017" anchor="ctr"/>
                </a:tc>
                <a:tc>
                  <a:txBody>
                    <a:bodyPr/>
                    <a:lstStyle/>
                    <a:p>
                      <a:r>
                        <a:rPr lang="en-US" sz="1800"/>
                        <a:t>Optional but beneficial for reaching mobile users if you decide to create a dedicated app.</a:t>
                      </a:r>
                    </a:p>
                  </a:txBody>
                  <a:tcPr marL="38033" marR="38033" marT="19017" marB="19017" anchor="ctr"/>
                </a:tc>
                <a:extLst>
                  <a:ext uri="{0D108BD9-81ED-4DB2-BD59-A6C34878D82A}">
                    <a16:rowId xmlns:a16="http://schemas.microsoft.com/office/drawing/2014/main" val="2123677129"/>
                  </a:ext>
                </a:extLst>
              </a:tr>
              <a:tr h="837748">
                <a:tc>
                  <a:txBody>
                    <a:bodyPr/>
                    <a:lstStyle/>
                    <a:p>
                      <a:r>
                        <a:rPr lang="en-IN" sz="1800" b="1"/>
                        <a:t>Content Creation</a:t>
                      </a:r>
                      <a:endParaRPr lang="en-IN" sz="1800"/>
                    </a:p>
                  </a:txBody>
                  <a:tcPr marL="38033" marR="38033" marT="19017" marB="19017" anchor="ctr"/>
                </a:tc>
                <a:tc>
                  <a:txBody>
                    <a:bodyPr/>
                    <a:lstStyle/>
                    <a:p>
                      <a:r>
                        <a:rPr lang="en-IN" sz="1800"/>
                        <a:t>$1,500</a:t>
                      </a:r>
                    </a:p>
                  </a:txBody>
                  <a:tcPr marL="38033" marR="38033" marT="19017" marB="19017" anchor="ctr"/>
                </a:tc>
                <a:tc>
                  <a:txBody>
                    <a:bodyPr/>
                    <a:lstStyle/>
                    <a:p>
                      <a:r>
                        <a:rPr lang="en-US" sz="1800"/>
                        <a:t>High-quality product images, tutorials, and descriptions for the initial product listings.</a:t>
                      </a:r>
                    </a:p>
                  </a:txBody>
                  <a:tcPr marL="38033" marR="38033" marT="19017" marB="19017" anchor="ctr"/>
                </a:tc>
                <a:extLst>
                  <a:ext uri="{0D108BD9-81ED-4DB2-BD59-A6C34878D82A}">
                    <a16:rowId xmlns:a16="http://schemas.microsoft.com/office/drawing/2014/main" val="3875039401"/>
                  </a:ext>
                </a:extLst>
              </a:tr>
              <a:tr h="837748">
                <a:tc>
                  <a:txBody>
                    <a:bodyPr/>
                    <a:lstStyle/>
                    <a:p>
                      <a:r>
                        <a:rPr lang="en-IN" sz="1800" b="1"/>
                        <a:t>Branding and Design</a:t>
                      </a:r>
                      <a:endParaRPr lang="en-IN" sz="1800"/>
                    </a:p>
                  </a:txBody>
                  <a:tcPr marL="38033" marR="38033" marT="19017" marB="19017" anchor="ctr"/>
                </a:tc>
                <a:tc>
                  <a:txBody>
                    <a:bodyPr/>
                    <a:lstStyle/>
                    <a:p>
                      <a:r>
                        <a:rPr lang="en-IN" sz="1800"/>
                        <a:t>$1,000</a:t>
                      </a:r>
                    </a:p>
                  </a:txBody>
                  <a:tcPr marL="38033" marR="38033" marT="19017" marB="19017" anchor="ctr"/>
                </a:tc>
                <a:tc>
                  <a:txBody>
                    <a:bodyPr/>
                    <a:lstStyle/>
                    <a:p>
                      <a:r>
                        <a:rPr lang="en-US" sz="1800"/>
                        <a:t>Logo design, brand assets, and UI/UX design for a professional and appealing look.</a:t>
                      </a:r>
                    </a:p>
                  </a:txBody>
                  <a:tcPr marL="38033" marR="38033" marT="19017" marB="19017" anchor="ctr"/>
                </a:tc>
                <a:extLst>
                  <a:ext uri="{0D108BD9-81ED-4DB2-BD59-A6C34878D82A}">
                    <a16:rowId xmlns:a16="http://schemas.microsoft.com/office/drawing/2014/main" val="2886657044"/>
                  </a:ext>
                </a:extLst>
              </a:tr>
              <a:tr h="619562">
                <a:tc>
                  <a:txBody>
                    <a:bodyPr/>
                    <a:lstStyle/>
                    <a:p>
                      <a:r>
                        <a:rPr lang="en-IN" sz="1800" b="1"/>
                        <a:t>Legal &amp; Registration Fees</a:t>
                      </a:r>
                      <a:endParaRPr lang="en-IN" sz="1800"/>
                    </a:p>
                  </a:txBody>
                  <a:tcPr marL="38033" marR="38033" marT="19017" marB="19017" anchor="ctr"/>
                </a:tc>
                <a:tc>
                  <a:txBody>
                    <a:bodyPr/>
                    <a:lstStyle/>
                    <a:p>
                      <a:r>
                        <a:rPr lang="en-IN" sz="1800"/>
                        <a:t>$800</a:t>
                      </a:r>
                    </a:p>
                  </a:txBody>
                  <a:tcPr marL="38033" marR="38033" marT="19017" marB="19017" anchor="ctr"/>
                </a:tc>
                <a:tc>
                  <a:txBody>
                    <a:bodyPr/>
                    <a:lstStyle/>
                    <a:p>
                      <a:r>
                        <a:rPr lang="en-US" sz="1800"/>
                        <a:t>Business registration, trademark, and legal consulting fees.</a:t>
                      </a:r>
                    </a:p>
                  </a:txBody>
                  <a:tcPr marL="38033" marR="38033" marT="19017" marB="19017" anchor="ctr"/>
                </a:tc>
                <a:extLst>
                  <a:ext uri="{0D108BD9-81ED-4DB2-BD59-A6C34878D82A}">
                    <a16:rowId xmlns:a16="http://schemas.microsoft.com/office/drawing/2014/main" val="3230502194"/>
                  </a:ext>
                </a:extLst>
              </a:tr>
              <a:tr h="837748">
                <a:tc>
                  <a:txBody>
                    <a:bodyPr/>
                    <a:lstStyle/>
                    <a:p>
                      <a:r>
                        <a:rPr lang="en-IN" sz="1800" b="1"/>
                        <a:t>Affiliate Partnerships</a:t>
                      </a:r>
                      <a:endParaRPr lang="en-IN" sz="1800"/>
                    </a:p>
                  </a:txBody>
                  <a:tcPr marL="38033" marR="38033" marT="19017" marB="19017" anchor="ctr"/>
                </a:tc>
                <a:tc>
                  <a:txBody>
                    <a:bodyPr/>
                    <a:lstStyle/>
                    <a:p>
                      <a:r>
                        <a:rPr lang="en-IN" sz="1800"/>
                        <a:t>$500</a:t>
                      </a:r>
                    </a:p>
                  </a:txBody>
                  <a:tcPr marL="38033" marR="38033" marT="19017" marB="19017" anchor="ctr"/>
                </a:tc>
                <a:tc>
                  <a:txBody>
                    <a:bodyPr/>
                    <a:lstStyle/>
                    <a:p>
                      <a:r>
                        <a:rPr lang="en-US" sz="1800"/>
                        <a:t>Initial costs to set up affiliate accounts and integrations with platforms like Amazon.</a:t>
                      </a:r>
                    </a:p>
                  </a:txBody>
                  <a:tcPr marL="38033" marR="38033" marT="19017" marB="19017" anchor="ctr"/>
                </a:tc>
                <a:extLst>
                  <a:ext uri="{0D108BD9-81ED-4DB2-BD59-A6C34878D82A}">
                    <a16:rowId xmlns:a16="http://schemas.microsoft.com/office/drawing/2014/main" val="3187087707"/>
                  </a:ext>
                </a:extLst>
              </a:tr>
              <a:tr h="837748">
                <a:tc>
                  <a:txBody>
                    <a:bodyPr/>
                    <a:lstStyle/>
                    <a:p>
                      <a:r>
                        <a:rPr lang="en-IN" sz="1800" b="1"/>
                        <a:t>Marketing and Advertising</a:t>
                      </a:r>
                      <a:endParaRPr lang="en-IN" sz="1800"/>
                    </a:p>
                  </a:txBody>
                  <a:tcPr marL="38033" marR="38033" marT="19017" marB="19017" anchor="ctr"/>
                </a:tc>
                <a:tc>
                  <a:txBody>
                    <a:bodyPr/>
                    <a:lstStyle/>
                    <a:p>
                      <a:r>
                        <a:rPr lang="en-IN" sz="1800"/>
                        <a:t>$2,000</a:t>
                      </a:r>
                    </a:p>
                  </a:txBody>
                  <a:tcPr marL="38033" marR="38033" marT="19017" marB="19017" anchor="ctr"/>
                </a:tc>
                <a:tc>
                  <a:txBody>
                    <a:bodyPr/>
                    <a:lstStyle/>
                    <a:p>
                      <a:r>
                        <a:rPr lang="en-US" sz="1800"/>
                        <a:t>Initial social media ads, Google ads, and influencer partnerships to attract early users.</a:t>
                      </a:r>
                    </a:p>
                  </a:txBody>
                  <a:tcPr marL="38033" marR="38033" marT="19017" marB="19017" anchor="ctr"/>
                </a:tc>
                <a:extLst>
                  <a:ext uri="{0D108BD9-81ED-4DB2-BD59-A6C34878D82A}">
                    <a16:rowId xmlns:a16="http://schemas.microsoft.com/office/drawing/2014/main" val="4197026976"/>
                  </a:ext>
                </a:extLst>
              </a:tr>
              <a:tr h="619562">
                <a:tc>
                  <a:txBody>
                    <a:bodyPr/>
                    <a:lstStyle/>
                    <a:p>
                      <a:r>
                        <a:rPr lang="en-IN" sz="1800" b="1"/>
                        <a:t>Hosting &amp; Domain Costs</a:t>
                      </a:r>
                      <a:endParaRPr lang="en-IN" sz="1800"/>
                    </a:p>
                  </a:txBody>
                  <a:tcPr marL="38033" marR="38033" marT="19017" marB="19017" anchor="ctr"/>
                </a:tc>
                <a:tc>
                  <a:txBody>
                    <a:bodyPr/>
                    <a:lstStyle/>
                    <a:p>
                      <a:r>
                        <a:rPr lang="en-IN" sz="1800"/>
                        <a:t>$300</a:t>
                      </a:r>
                    </a:p>
                  </a:txBody>
                  <a:tcPr marL="38033" marR="38033" marT="19017" marB="19017" anchor="ctr"/>
                </a:tc>
                <a:tc>
                  <a:txBody>
                    <a:bodyPr/>
                    <a:lstStyle/>
                    <a:p>
                      <a:r>
                        <a:rPr lang="en-US" sz="1800"/>
                        <a:t>Hosting for the website, domain purchase, and SSL certificates.</a:t>
                      </a:r>
                    </a:p>
                  </a:txBody>
                  <a:tcPr marL="38033" marR="38033" marT="19017" marB="19017" anchor="ctr"/>
                </a:tc>
                <a:extLst>
                  <a:ext uri="{0D108BD9-81ED-4DB2-BD59-A6C34878D82A}">
                    <a16:rowId xmlns:a16="http://schemas.microsoft.com/office/drawing/2014/main" val="3676115407"/>
                  </a:ext>
                </a:extLst>
              </a:tr>
              <a:tr h="837793">
                <a:tc>
                  <a:txBody>
                    <a:bodyPr/>
                    <a:lstStyle/>
                    <a:p>
                      <a:r>
                        <a:rPr lang="en-IN" sz="1800" b="1"/>
                        <a:t>Miscellaneous</a:t>
                      </a:r>
                      <a:endParaRPr lang="en-IN" sz="1800"/>
                    </a:p>
                  </a:txBody>
                  <a:tcPr marL="38033" marR="38033" marT="19017" marB="19017" anchor="ctr"/>
                </a:tc>
                <a:tc>
                  <a:txBody>
                    <a:bodyPr/>
                    <a:lstStyle/>
                    <a:p>
                      <a:r>
                        <a:rPr lang="en-IN" sz="2000"/>
                        <a:t>$900</a:t>
                      </a:r>
                    </a:p>
                  </a:txBody>
                  <a:tcPr marL="38033" marR="38033" marT="19017" marB="19017" anchor="ctr"/>
                </a:tc>
                <a:tc>
                  <a:txBody>
                    <a:bodyPr/>
                    <a:lstStyle/>
                    <a:p>
                      <a:r>
                        <a:rPr lang="en-US" sz="1800"/>
                        <a:t>Any unexpected costs during the initial setup phase.</a:t>
                      </a:r>
                    </a:p>
                  </a:txBody>
                  <a:tcPr marL="38033" marR="38033" marT="19017" marB="19017" anchor="ctr"/>
                </a:tc>
                <a:extLst>
                  <a:ext uri="{0D108BD9-81ED-4DB2-BD59-A6C34878D82A}">
                    <a16:rowId xmlns:a16="http://schemas.microsoft.com/office/drawing/2014/main" val="440823891"/>
                  </a:ext>
                </a:extLst>
              </a:tr>
              <a:tr h="362053">
                <a:tc>
                  <a:txBody>
                    <a:bodyPr/>
                    <a:lstStyle/>
                    <a:p>
                      <a:r>
                        <a:rPr lang="en-IN" sz="2000" b="1"/>
                        <a:t>Total Set-Up Costs</a:t>
                      </a:r>
                      <a:endParaRPr lang="en-IN" sz="2000"/>
                    </a:p>
                  </a:txBody>
                  <a:tcPr marL="38033" marR="38033" marT="19017" marB="19017" anchor="ctr"/>
                </a:tc>
                <a:tc>
                  <a:txBody>
                    <a:bodyPr/>
                    <a:lstStyle/>
                    <a:p>
                      <a:r>
                        <a:rPr lang="en-IN" sz="2000" b="1"/>
                        <a:t>$16,000</a:t>
                      </a:r>
                    </a:p>
                  </a:txBody>
                  <a:tcPr marL="38033" marR="38033" marT="19017" marB="19017" anchor="ctr"/>
                </a:tc>
                <a:tc>
                  <a:txBody>
                    <a:bodyPr/>
                    <a:lstStyle/>
                    <a:p>
                      <a:endParaRPr lang="en-IN" sz="700"/>
                    </a:p>
                  </a:txBody>
                  <a:tcPr marL="38033" marR="38033" marT="19017" marB="19017" anchor="ctr"/>
                </a:tc>
                <a:extLst>
                  <a:ext uri="{0D108BD9-81ED-4DB2-BD59-A6C34878D82A}">
                    <a16:rowId xmlns:a16="http://schemas.microsoft.com/office/drawing/2014/main" val="330401282"/>
                  </a:ext>
                </a:extLst>
              </a:tr>
            </a:tbl>
          </a:graphicData>
        </a:graphic>
      </p:graphicFrame>
      <p:sp>
        <p:nvSpPr>
          <p:cNvPr id="7" name="TextBox 6">
            <a:extLst>
              <a:ext uri="{FF2B5EF4-FFF2-40B4-BE49-F238E27FC236}">
                <a16:creationId xmlns:a16="http://schemas.microsoft.com/office/drawing/2014/main" id="{41AE62B0-8E28-4E65-F22D-0138CE76EAC2}"/>
              </a:ext>
            </a:extLst>
          </p:cNvPr>
          <p:cNvSpPr txBox="1"/>
          <p:nvPr/>
        </p:nvSpPr>
        <p:spPr>
          <a:xfrm>
            <a:off x="822101" y="1110043"/>
            <a:ext cx="2232021" cy="523220"/>
          </a:xfrm>
          <a:prstGeom prst="rect">
            <a:avLst/>
          </a:prstGeom>
          <a:noFill/>
        </p:spPr>
        <p:txBody>
          <a:bodyPr wrap="none" rtlCol="0">
            <a:spAutoFit/>
          </a:bodyPr>
          <a:lstStyle/>
          <a:p>
            <a:r>
              <a:rPr lang="en-US" sz="2800" b="1"/>
              <a:t>Start-up costs</a:t>
            </a:r>
            <a:endParaRPr lang="en-IN" sz="2800" b="1"/>
          </a:p>
        </p:txBody>
      </p:sp>
      <p:sp>
        <p:nvSpPr>
          <p:cNvPr id="4" name="Rectangle 3">
            <a:extLst>
              <a:ext uri="{FF2B5EF4-FFF2-40B4-BE49-F238E27FC236}">
                <a16:creationId xmlns:a16="http://schemas.microsoft.com/office/drawing/2014/main" id="{BCD90F48-0C0A-1A5F-05A0-2B5F4ABF88B2}"/>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6202E-34B9-CA9A-BE6A-9BC2BD852A9E}"/>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2D9F1D2-4DBE-65A8-FF50-303A2D09DF89}"/>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22CB05-8379-E742-EDDC-22A5843C481B}"/>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B43ED02-6703-4765-B3F4-255C2B2BB65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044437" y="84045"/>
            <a:ext cx="2141590" cy="214159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142531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8A4F4-5443-285B-DDF1-BFF5CF70BE66}"/>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315D9936-8FAD-C800-56DB-2AF515CEF0D2}"/>
              </a:ext>
            </a:extLst>
          </p:cNvPr>
          <p:cNvSpPr txBox="1">
            <a:spLocks/>
          </p:cNvSpPr>
          <p:nvPr/>
        </p:nvSpPr>
        <p:spPr>
          <a:xfrm>
            <a:off x="822101" y="85532"/>
            <a:ext cx="9982200" cy="1067374"/>
          </a:xfrm>
          <a:prstGeom prst="rect">
            <a:avLst/>
          </a:prstGeom>
        </p:spPr>
        <p:txBody>
          <a:bodyPr vert="horz" lIns="182880" tIns="91440" rIns="182880" bIns="91440" rtlCol="0" anchor="t">
            <a:noAutofit/>
          </a:bodyPr>
          <a:lstStyle>
            <a:lvl1pPr algn="ctr" defTabSz="914400" rtl="0" eaLnBrk="1" latinLnBrk="0" hangingPunct="1">
              <a:spcBef>
                <a:spcPct val="0"/>
              </a:spcBef>
              <a:buNone/>
              <a:defRPr sz="3000" b="1" kern="1200">
                <a:solidFill>
                  <a:srgbClr val="9E0D20"/>
                </a:solidFill>
                <a:latin typeface="Raleway" panose="020B0503030101060003" pitchFamily="34" charset="0"/>
                <a:ea typeface="+mj-ea"/>
                <a:cs typeface="+mj-cs"/>
              </a:defRPr>
            </a:lvl1pPr>
          </a:lstStyle>
          <a:p>
            <a:pPr algn="l"/>
            <a:r>
              <a:rPr lang="en-US" sz="6000">
                <a:solidFill>
                  <a:schemeClr val="tx2">
                    <a:lumMod val="50000"/>
                  </a:schemeClr>
                </a:solidFill>
                <a:latin typeface="Antonio Bold"/>
              </a:rPr>
              <a:t>FINANCIAL PLAN</a:t>
            </a:r>
          </a:p>
        </p:txBody>
      </p:sp>
      <p:sp>
        <p:nvSpPr>
          <p:cNvPr id="9" name="TextBox 8">
            <a:extLst>
              <a:ext uri="{FF2B5EF4-FFF2-40B4-BE49-F238E27FC236}">
                <a16:creationId xmlns:a16="http://schemas.microsoft.com/office/drawing/2014/main" id="{2775EA59-401B-9186-B378-E19C250218EC}"/>
              </a:ext>
            </a:extLst>
          </p:cNvPr>
          <p:cNvSpPr txBox="1"/>
          <p:nvPr/>
        </p:nvSpPr>
        <p:spPr>
          <a:xfrm>
            <a:off x="837341" y="1138618"/>
            <a:ext cx="9144000" cy="523220"/>
          </a:xfrm>
          <a:prstGeom prst="rect">
            <a:avLst/>
          </a:prstGeom>
          <a:noFill/>
        </p:spPr>
        <p:txBody>
          <a:bodyPr wrap="square">
            <a:spAutoFit/>
          </a:bodyPr>
          <a:lstStyle/>
          <a:p>
            <a:r>
              <a:rPr lang="en-IN" sz="2800" b="1"/>
              <a:t>Ongoing Operational Costs (Monthly)</a:t>
            </a:r>
          </a:p>
        </p:txBody>
      </p:sp>
      <p:graphicFrame>
        <p:nvGraphicFramePr>
          <p:cNvPr id="10" name="Table 9">
            <a:extLst>
              <a:ext uri="{FF2B5EF4-FFF2-40B4-BE49-F238E27FC236}">
                <a16:creationId xmlns:a16="http://schemas.microsoft.com/office/drawing/2014/main" id="{3EB2C860-65F5-5C88-69A8-C31919803932}"/>
              </a:ext>
            </a:extLst>
          </p:cNvPr>
          <p:cNvGraphicFramePr>
            <a:graphicFrameLocks noGrp="1"/>
          </p:cNvGraphicFramePr>
          <p:nvPr>
            <p:extLst>
              <p:ext uri="{D42A27DB-BD31-4B8C-83A1-F6EECF244321}">
                <p14:modId xmlns:p14="http://schemas.microsoft.com/office/powerpoint/2010/main" val="2898322480"/>
              </p:ext>
            </p:extLst>
          </p:nvPr>
        </p:nvGraphicFramePr>
        <p:xfrm>
          <a:off x="990599" y="1819001"/>
          <a:ext cx="15246567" cy="7959179"/>
        </p:xfrm>
        <a:graphic>
          <a:graphicData uri="http://schemas.openxmlformats.org/drawingml/2006/table">
            <a:tbl>
              <a:tblPr>
                <a:tableStyleId>{B301B821-A1FF-4177-AEE7-76D212191A09}</a:tableStyleId>
              </a:tblPr>
              <a:tblGrid>
                <a:gridCol w="5082189">
                  <a:extLst>
                    <a:ext uri="{9D8B030D-6E8A-4147-A177-3AD203B41FA5}">
                      <a16:colId xmlns:a16="http://schemas.microsoft.com/office/drawing/2014/main" val="4012046747"/>
                    </a:ext>
                  </a:extLst>
                </a:gridCol>
                <a:gridCol w="5082189">
                  <a:extLst>
                    <a:ext uri="{9D8B030D-6E8A-4147-A177-3AD203B41FA5}">
                      <a16:colId xmlns:a16="http://schemas.microsoft.com/office/drawing/2014/main" val="255362376"/>
                    </a:ext>
                  </a:extLst>
                </a:gridCol>
                <a:gridCol w="5082189">
                  <a:extLst>
                    <a:ext uri="{9D8B030D-6E8A-4147-A177-3AD203B41FA5}">
                      <a16:colId xmlns:a16="http://schemas.microsoft.com/office/drawing/2014/main" val="4287634507"/>
                    </a:ext>
                  </a:extLst>
                </a:gridCol>
              </a:tblGrid>
              <a:tr h="577100">
                <a:tc>
                  <a:txBody>
                    <a:bodyPr/>
                    <a:lstStyle/>
                    <a:p>
                      <a:r>
                        <a:rPr lang="en-IN" sz="2400" b="1"/>
                        <a:t>Category</a:t>
                      </a:r>
                    </a:p>
                  </a:txBody>
                  <a:tcPr marL="52627" marR="52627" marT="26314" marB="26314" anchor="ctr"/>
                </a:tc>
                <a:tc>
                  <a:txBody>
                    <a:bodyPr/>
                    <a:lstStyle/>
                    <a:p>
                      <a:r>
                        <a:rPr lang="en-IN" sz="2400" b="1"/>
                        <a:t>Estimated Monthly Cost (USD)</a:t>
                      </a:r>
                    </a:p>
                  </a:txBody>
                  <a:tcPr marL="52627" marR="52627" marT="26314" marB="26314" anchor="ctr"/>
                </a:tc>
                <a:tc>
                  <a:txBody>
                    <a:bodyPr/>
                    <a:lstStyle/>
                    <a:p>
                      <a:r>
                        <a:rPr lang="en-IN" sz="2400" b="1"/>
                        <a:t>Description</a:t>
                      </a:r>
                    </a:p>
                  </a:txBody>
                  <a:tcPr marL="52627" marR="52627" marT="26314" marB="26314" anchor="ctr"/>
                </a:tc>
                <a:extLst>
                  <a:ext uri="{0D108BD9-81ED-4DB2-BD59-A6C34878D82A}">
                    <a16:rowId xmlns:a16="http://schemas.microsoft.com/office/drawing/2014/main" val="3979080465"/>
                  </a:ext>
                </a:extLst>
              </a:tr>
              <a:tr h="1037407">
                <a:tc>
                  <a:txBody>
                    <a:bodyPr/>
                    <a:lstStyle/>
                    <a:p>
                      <a:r>
                        <a:rPr lang="en-IN" sz="2000" b="1"/>
                        <a:t>Website &amp; App Maintenance</a:t>
                      </a:r>
                      <a:endParaRPr lang="en-IN" sz="2000"/>
                    </a:p>
                  </a:txBody>
                  <a:tcPr marL="52627" marR="52627" marT="26314" marB="26314" anchor="ctr"/>
                </a:tc>
                <a:tc>
                  <a:txBody>
                    <a:bodyPr/>
                    <a:lstStyle/>
                    <a:p>
                      <a:r>
                        <a:rPr lang="en-IN" sz="2000"/>
                        <a:t>$1500</a:t>
                      </a:r>
                    </a:p>
                  </a:txBody>
                  <a:tcPr marL="52627" marR="52627" marT="26314" marB="26314" anchor="ctr"/>
                </a:tc>
                <a:tc>
                  <a:txBody>
                    <a:bodyPr/>
                    <a:lstStyle/>
                    <a:p>
                      <a:r>
                        <a:rPr lang="en-US" sz="2000"/>
                        <a:t>Monthly updates, bug fixes, and server maintenance.</a:t>
                      </a:r>
                    </a:p>
                  </a:txBody>
                  <a:tcPr marL="52627" marR="52627" marT="26314" marB="26314" anchor="ctr"/>
                </a:tc>
                <a:extLst>
                  <a:ext uri="{0D108BD9-81ED-4DB2-BD59-A6C34878D82A}">
                    <a16:rowId xmlns:a16="http://schemas.microsoft.com/office/drawing/2014/main" val="3193592632"/>
                  </a:ext>
                </a:extLst>
              </a:tr>
              <a:tr h="1514888">
                <a:tc>
                  <a:txBody>
                    <a:bodyPr/>
                    <a:lstStyle/>
                    <a:p>
                      <a:r>
                        <a:rPr lang="en-IN" sz="2000" b="1"/>
                        <a:t>Content Creation &amp; Updates</a:t>
                      </a:r>
                      <a:endParaRPr lang="en-IN" sz="2000"/>
                    </a:p>
                  </a:txBody>
                  <a:tcPr marL="52627" marR="52627" marT="26314" marB="26314" anchor="ctr"/>
                </a:tc>
                <a:tc>
                  <a:txBody>
                    <a:bodyPr/>
                    <a:lstStyle/>
                    <a:p>
                      <a:r>
                        <a:rPr lang="en-IN" sz="2000"/>
                        <a:t>$300</a:t>
                      </a:r>
                    </a:p>
                  </a:txBody>
                  <a:tcPr marL="52627" marR="52627" marT="26314" marB="26314" anchor="ctr"/>
                </a:tc>
                <a:tc>
                  <a:txBody>
                    <a:bodyPr/>
                    <a:lstStyle/>
                    <a:p>
                      <a:r>
                        <a:rPr lang="en-US" sz="2000"/>
                        <a:t>Ongoing costs for adding new products, creating content, and keeping listings up-to-date.</a:t>
                      </a:r>
                    </a:p>
                  </a:txBody>
                  <a:tcPr marL="52627" marR="52627" marT="26314" marB="26314" anchor="ctr"/>
                </a:tc>
                <a:extLst>
                  <a:ext uri="{0D108BD9-81ED-4DB2-BD59-A6C34878D82A}">
                    <a16:rowId xmlns:a16="http://schemas.microsoft.com/office/drawing/2014/main" val="4237794599"/>
                  </a:ext>
                </a:extLst>
              </a:tr>
              <a:tr h="1037407">
                <a:tc>
                  <a:txBody>
                    <a:bodyPr/>
                    <a:lstStyle/>
                    <a:p>
                      <a:r>
                        <a:rPr lang="en-IN" sz="2000" b="1"/>
                        <a:t>Marketing &amp; Advertising</a:t>
                      </a:r>
                      <a:endParaRPr lang="en-IN" sz="2000"/>
                    </a:p>
                  </a:txBody>
                  <a:tcPr marL="52627" marR="52627" marT="26314" marB="26314" anchor="ctr"/>
                </a:tc>
                <a:tc>
                  <a:txBody>
                    <a:bodyPr/>
                    <a:lstStyle/>
                    <a:p>
                      <a:r>
                        <a:rPr lang="en-IN" sz="2000"/>
                        <a:t>$1,500</a:t>
                      </a:r>
                    </a:p>
                  </a:txBody>
                  <a:tcPr marL="52627" marR="52627" marT="26314" marB="26314" anchor="ctr"/>
                </a:tc>
                <a:tc>
                  <a:txBody>
                    <a:bodyPr/>
                    <a:lstStyle/>
                    <a:p>
                      <a:r>
                        <a:rPr lang="en-US" sz="2000"/>
                        <a:t>Ongoing digital marketing efforts to reach new users and retain existing ones.</a:t>
                      </a:r>
                    </a:p>
                  </a:txBody>
                  <a:tcPr marL="52627" marR="52627" marT="26314" marB="26314" anchor="ctr"/>
                </a:tc>
                <a:extLst>
                  <a:ext uri="{0D108BD9-81ED-4DB2-BD59-A6C34878D82A}">
                    <a16:rowId xmlns:a16="http://schemas.microsoft.com/office/drawing/2014/main" val="1626790299"/>
                  </a:ext>
                </a:extLst>
              </a:tr>
              <a:tr h="1071759">
                <a:tc>
                  <a:txBody>
                    <a:bodyPr/>
                    <a:lstStyle/>
                    <a:p>
                      <a:r>
                        <a:rPr lang="en-IN" sz="2000" b="1"/>
                        <a:t>Affiliate Management Tools</a:t>
                      </a:r>
                      <a:endParaRPr lang="en-IN" sz="2000"/>
                    </a:p>
                  </a:txBody>
                  <a:tcPr marL="52627" marR="52627" marT="26314" marB="26314" anchor="ctr"/>
                </a:tc>
                <a:tc>
                  <a:txBody>
                    <a:bodyPr/>
                    <a:lstStyle/>
                    <a:p>
                      <a:r>
                        <a:rPr lang="en-IN" sz="2000"/>
                        <a:t>$200</a:t>
                      </a:r>
                    </a:p>
                  </a:txBody>
                  <a:tcPr marL="52627" marR="52627" marT="26314" marB="26314" anchor="ctr"/>
                </a:tc>
                <a:tc>
                  <a:txBody>
                    <a:bodyPr/>
                    <a:lstStyle/>
                    <a:p>
                      <a:r>
                        <a:rPr lang="en-US" sz="2000"/>
                        <a:t>Software to manage affiliate links, track conversions, and monitor earnings.</a:t>
                      </a:r>
                    </a:p>
                  </a:txBody>
                  <a:tcPr marL="52627" marR="52627" marT="26314" marB="26314" anchor="ctr"/>
                </a:tc>
                <a:extLst>
                  <a:ext uri="{0D108BD9-81ED-4DB2-BD59-A6C34878D82A}">
                    <a16:rowId xmlns:a16="http://schemas.microsoft.com/office/drawing/2014/main" val="109557019"/>
                  </a:ext>
                </a:extLst>
              </a:tr>
              <a:tr h="1071759">
                <a:tc>
                  <a:txBody>
                    <a:bodyPr/>
                    <a:lstStyle/>
                    <a:p>
                      <a:r>
                        <a:rPr lang="en-IN" sz="2000" b="1"/>
                        <a:t>Customer Support</a:t>
                      </a:r>
                      <a:endParaRPr lang="en-IN" sz="2000"/>
                    </a:p>
                  </a:txBody>
                  <a:tcPr marL="52627" marR="52627" marT="26314" marB="26314" anchor="ctr"/>
                </a:tc>
                <a:tc>
                  <a:txBody>
                    <a:bodyPr/>
                    <a:lstStyle/>
                    <a:p>
                      <a:r>
                        <a:rPr lang="en-IN" sz="2000"/>
                        <a:t>$500</a:t>
                      </a:r>
                    </a:p>
                  </a:txBody>
                  <a:tcPr marL="52627" marR="52627" marT="26314" marB="26314" anchor="ctr"/>
                </a:tc>
                <a:tc>
                  <a:txBody>
                    <a:bodyPr/>
                    <a:lstStyle/>
                    <a:p>
                      <a:r>
                        <a:rPr lang="en-US" sz="2000"/>
                        <a:t>Customer service expenses, especially if using virtual assistants or chat support.</a:t>
                      </a:r>
                    </a:p>
                  </a:txBody>
                  <a:tcPr marL="52627" marR="52627" marT="26314" marB="26314" anchor="ctr"/>
                </a:tc>
                <a:extLst>
                  <a:ext uri="{0D108BD9-81ED-4DB2-BD59-A6C34878D82A}">
                    <a16:rowId xmlns:a16="http://schemas.microsoft.com/office/drawing/2014/main" val="844266988"/>
                  </a:ext>
                </a:extLst>
              </a:tr>
              <a:tr h="1071759">
                <a:tc>
                  <a:txBody>
                    <a:bodyPr/>
                    <a:lstStyle/>
                    <a:p>
                      <a:r>
                        <a:rPr lang="en-IN" sz="2000" b="1"/>
                        <a:t>Hosting and Cloud Services</a:t>
                      </a:r>
                      <a:endParaRPr lang="en-IN" sz="2000"/>
                    </a:p>
                  </a:txBody>
                  <a:tcPr marL="52627" marR="52627" marT="26314" marB="26314" anchor="ctr"/>
                </a:tc>
                <a:tc>
                  <a:txBody>
                    <a:bodyPr/>
                    <a:lstStyle/>
                    <a:p>
                      <a:r>
                        <a:rPr lang="en-IN" sz="2000"/>
                        <a:t>$200</a:t>
                      </a:r>
                    </a:p>
                  </a:txBody>
                  <a:tcPr marL="52627" marR="52627" marT="26314" marB="26314" anchor="ctr"/>
                </a:tc>
                <a:tc>
                  <a:txBody>
                    <a:bodyPr/>
                    <a:lstStyle/>
                    <a:p>
                      <a:r>
                        <a:rPr lang="en-US" sz="2000"/>
                        <a:t>Server hosting, cloud storage for product images, and other technical services.</a:t>
                      </a:r>
                    </a:p>
                  </a:txBody>
                  <a:tcPr marL="52627" marR="52627" marT="26314" marB="26314" anchor="ctr"/>
                </a:tc>
                <a:extLst>
                  <a:ext uri="{0D108BD9-81ED-4DB2-BD59-A6C34878D82A}">
                    <a16:rowId xmlns:a16="http://schemas.microsoft.com/office/drawing/2014/main" val="626859417"/>
                  </a:ext>
                </a:extLst>
              </a:tr>
              <a:tr h="577100">
                <a:tc>
                  <a:txBody>
                    <a:bodyPr/>
                    <a:lstStyle/>
                    <a:p>
                      <a:r>
                        <a:rPr lang="en-IN" sz="2000" b="1"/>
                        <a:t>Total Monthly Operational Cost</a:t>
                      </a:r>
                      <a:endParaRPr lang="en-IN" sz="2000"/>
                    </a:p>
                  </a:txBody>
                  <a:tcPr marL="52627" marR="52627" marT="26314" marB="26314" anchor="ctr"/>
                </a:tc>
                <a:tc>
                  <a:txBody>
                    <a:bodyPr/>
                    <a:lstStyle/>
                    <a:p>
                      <a:r>
                        <a:rPr lang="en-IN" sz="2000" b="1"/>
                        <a:t>$4,200</a:t>
                      </a:r>
                    </a:p>
                  </a:txBody>
                  <a:tcPr marL="52627" marR="52627" marT="26314" marB="26314" anchor="ctr"/>
                </a:tc>
                <a:tc>
                  <a:txBody>
                    <a:bodyPr/>
                    <a:lstStyle/>
                    <a:p>
                      <a:endParaRPr lang="en-IN" sz="2000"/>
                    </a:p>
                  </a:txBody>
                  <a:tcPr marL="52627" marR="52627" marT="26314" marB="26314" anchor="ctr"/>
                </a:tc>
                <a:extLst>
                  <a:ext uri="{0D108BD9-81ED-4DB2-BD59-A6C34878D82A}">
                    <a16:rowId xmlns:a16="http://schemas.microsoft.com/office/drawing/2014/main" val="2216902194"/>
                  </a:ext>
                </a:extLst>
              </a:tr>
            </a:tbl>
          </a:graphicData>
        </a:graphic>
      </p:graphicFrame>
      <p:sp>
        <p:nvSpPr>
          <p:cNvPr id="4" name="Rectangle 3">
            <a:extLst>
              <a:ext uri="{FF2B5EF4-FFF2-40B4-BE49-F238E27FC236}">
                <a16:creationId xmlns:a16="http://schemas.microsoft.com/office/drawing/2014/main" id="{A0D1B178-64C5-BF6A-CE2F-6A871F63FDB3}"/>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84EE5E-AC30-3D63-31EB-ECB58B31FCAA}"/>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5BB1F2-7817-11E2-799D-8D1082A0B1AC}"/>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D146B3-A3CB-FD81-E10D-6FE625EFDB51}"/>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2FBB733-914B-4593-A49C-BCE9D06050E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044437" y="84045"/>
            <a:ext cx="2141590" cy="214159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293292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56E30-0B50-17FC-AAD7-5818D8449E02}"/>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2709CC53-8755-F54D-98B4-03D43EFE5065}"/>
              </a:ext>
            </a:extLst>
          </p:cNvPr>
          <p:cNvSpPr txBox="1">
            <a:spLocks/>
          </p:cNvSpPr>
          <p:nvPr/>
        </p:nvSpPr>
        <p:spPr>
          <a:xfrm>
            <a:off x="838200" y="334289"/>
            <a:ext cx="9982200" cy="1067374"/>
          </a:xfrm>
          <a:prstGeom prst="rect">
            <a:avLst/>
          </a:prstGeom>
        </p:spPr>
        <p:txBody>
          <a:bodyPr vert="horz" lIns="182880" tIns="91440" rIns="182880" bIns="91440" rtlCol="0" anchor="t">
            <a:noAutofit/>
          </a:bodyPr>
          <a:lstStyle>
            <a:lvl1pPr algn="ctr" defTabSz="914400" rtl="0" eaLnBrk="1" latinLnBrk="0" hangingPunct="1">
              <a:spcBef>
                <a:spcPct val="0"/>
              </a:spcBef>
              <a:buNone/>
              <a:defRPr sz="3000" b="1" kern="1200">
                <a:solidFill>
                  <a:srgbClr val="9E0D20"/>
                </a:solidFill>
                <a:latin typeface="Raleway" panose="020B0503030101060003" pitchFamily="34" charset="0"/>
                <a:ea typeface="+mj-ea"/>
                <a:cs typeface="+mj-cs"/>
              </a:defRPr>
            </a:lvl1pPr>
          </a:lstStyle>
          <a:p>
            <a:pPr algn="l"/>
            <a:r>
              <a:rPr lang="en-US" sz="6000">
                <a:solidFill>
                  <a:schemeClr val="tx2">
                    <a:lumMod val="50000"/>
                  </a:schemeClr>
                </a:solidFill>
                <a:latin typeface="Antonio Bold"/>
              </a:rPr>
              <a:t>FINANCIAL PLAN</a:t>
            </a:r>
          </a:p>
        </p:txBody>
      </p:sp>
      <p:sp>
        <p:nvSpPr>
          <p:cNvPr id="5" name="Rectangle 4">
            <a:extLst>
              <a:ext uri="{FF2B5EF4-FFF2-40B4-BE49-F238E27FC236}">
                <a16:creationId xmlns:a16="http://schemas.microsoft.com/office/drawing/2014/main" id="{B515F0CD-21F1-FF79-2CBB-5A2240469AB8}"/>
              </a:ext>
            </a:extLst>
          </p:cNvPr>
          <p:cNvSpPr/>
          <p:nvPr/>
        </p:nvSpPr>
        <p:spPr>
          <a:xfrm>
            <a:off x="1271680" y="5143500"/>
            <a:ext cx="15316200" cy="4031873"/>
          </a:xfrm>
          <a:prstGeom prst="rect">
            <a:avLst/>
          </a:prstGeom>
          <a:ln>
            <a:solidFill>
              <a:schemeClr val="tx1"/>
            </a:solidFill>
          </a:ln>
        </p:spPr>
        <p:txBody>
          <a:bodyPr wrap="square">
            <a:spAutoFit/>
          </a:bodyPr>
          <a:lstStyle/>
          <a:p>
            <a:r>
              <a:rPr lang="en-US" sz="3200" b="1"/>
              <a:t>Explanation:</a:t>
            </a:r>
          </a:p>
          <a:p>
            <a:r>
              <a:rPr lang="en-US" sz="3200"/>
              <a:t>This financial plan outlines the estimated costs and revenue for our e-commerce affiliate and recommendation platform, PickDo. The start-up costs represent the initial investment required to launch the business, while the ongoing operational costs are the recurring expenses needed to keep it running. The revenue projections provide a forecast of potential earnings over the next three years, and the break-even analysis estimates the time it will take to recover the initial investment.</a:t>
            </a:r>
          </a:p>
          <a:p>
            <a:r>
              <a:rPr lang="en-US" sz="3200" b="1"/>
              <a:t>Link of Financial Plan</a:t>
            </a:r>
            <a:r>
              <a:rPr lang="en-US" sz="3200"/>
              <a:t>: </a:t>
            </a:r>
            <a:r>
              <a:rPr lang="en-IN" sz="3200">
                <a:hlinkClick r:id="rId3"/>
              </a:rPr>
              <a:t>PickDo Financial Plan.docx</a:t>
            </a:r>
            <a:endParaRPr lang="en-US" baseline="-25000"/>
          </a:p>
        </p:txBody>
      </p:sp>
      <p:sp>
        <p:nvSpPr>
          <p:cNvPr id="10" name="TextBox 9">
            <a:extLst>
              <a:ext uri="{FF2B5EF4-FFF2-40B4-BE49-F238E27FC236}">
                <a16:creationId xmlns:a16="http://schemas.microsoft.com/office/drawing/2014/main" id="{4A236FC1-20FD-536A-BC7F-8E3C5BBBA55A}"/>
              </a:ext>
            </a:extLst>
          </p:cNvPr>
          <p:cNvSpPr txBox="1"/>
          <p:nvPr/>
        </p:nvSpPr>
        <p:spPr>
          <a:xfrm>
            <a:off x="1271680" y="1242552"/>
            <a:ext cx="13312999" cy="3662541"/>
          </a:xfrm>
          <a:prstGeom prst="rect">
            <a:avLst/>
          </a:prstGeom>
          <a:noFill/>
        </p:spPr>
        <p:txBody>
          <a:bodyPr wrap="square">
            <a:spAutoFit/>
          </a:bodyPr>
          <a:lstStyle/>
          <a:p>
            <a:r>
              <a:rPr lang="en-US" sz="3200" b="1"/>
              <a:t>Revenue Projections</a:t>
            </a:r>
            <a:endParaRPr lang="en-US" sz="3200"/>
          </a:p>
          <a:p>
            <a:pPr marL="457200" indent="-457200">
              <a:buFont typeface="Arial" panose="020B0604020202020204" pitchFamily="34" charset="0"/>
              <a:buChar char="•"/>
            </a:pPr>
            <a:r>
              <a:rPr lang="en-US" sz="2800" b="1"/>
              <a:t>Year 1:</a:t>
            </a:r>
            <a:r>
              <a:rPr lang="en-US" sz="2800"/>
              <a:t> $42,000</a:t>
            </a:r>
          </a:p>
          <a:p>
            <a:pPr marL="457200" indent="-457200">
              <a:buFont typeface="Arial" panose="020B0604020202020204" pitchFamily="34" charset="0"/>
              <a:buChar char="•"/>
            </a:pPr>
            <a:r>
              <a:rPr lang="en-US" sz="2800" b="1"/>
              <a:t>Year 2:</a:t>
            </a:r>
            <a:r>
              <a:rPr lang="en-US" sz="2800"/>
              <a:t> $100,800</a:t>
            </a:r>
          </a:p>
          <a:p>
            <a:pPr marL="457200" indent="-457200">
              <a:buFont typeface="Arial" panose="020B0604020202020204" pitchFamily="34" charset="0"/>
              <a:buChar char="•"/>
            </a:pPr>
            <a:r>
              <a:rPr lang="en-US" sz="2800" b="1"/>
              <a:t>Year 3:</a:t>
            </a:r>
            <a:r>
              <a:rPr lang="en-US" sz="2800"/>
              <a:t> $201,600</a:t>
            </a:r>
          </a:p>
          <a:p>
            <a:pPr marL="457200" indent="-457200">
              <a:buFont typeface="Arial" panose="020B0604020202020204" pitchFamily="34" charset="0"/>
              <a:buChar char="•"/>
            </a:pPr>
            <a:r>
              <a:rPr lang="en-US" sz="2800" b="1"/>
              <a:t>Year 4: </a:t>
            </a:r>
            <a:r>
              <a:rPr lang="en-US" sz="2800"/>
              <a:t>$345,600</a:t>
            </a:r>
          </a:p>
          <a:p>
            <a:pPr marL="457200" indent="-457200">
              <a:buFont typeface="Arial" panose="020B0604020202020204" pitchFamily="34" charset="0"/>
              <a:buChar char="•"/>
            </a:pPr>
            <a:r>
              <a:rPr lang="en-US" sz="2800" b="1"/>
              <a:t>Year 5: </a:t>
            </a:r>
            <a:r>
              <a:rPr lang="en-US" sz="2800"/>
              <a:t>$540,000</a:t>
            </a:r>
            <a:endParaRPr lang="en-US" sz="2000"/>
          </a:p>
          <a:p>
            <a:r>
              <a:rPr lang="en-US" sz="3200" b="1"/>
              <a:t>Break-Even Analysis</a:t>
            </a:r>
            <a:endParaRPr lang="en-US" sz="3200"/>
          </a:p>
          <a:p>
            <a:r>
              <a:rPr lang="en-US" sz="2800" b="1"/>
              <a:t>Estimated Break-Even Time:</a:t>
            </a:r>
            <a:r>
              <a:rPr lang="en-US" sz="2800"/>
              <a:t> 10-12 months</a:t>
            </a:r>
          </a:p>
        </p:txBody>
      </p:sp>
      <p:sp>
        <p:nvSpPr>
          <p:cNvPr id="4" name="Rectangle 3">
            <a:extLst>
              <a:ext uri="{FF2B5EF4-FFF2-40B4-BE49-F238E27FC236}">
                <a16:creationId xmlns:a16="http://schemas.microsoft.com/office/drawing/2014/main" id="{CF46EC94-91B0-C945-C1E0-CB69C52830E9}"/>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1D5C3D-0353-FCD5-E6F8-993289877A6C}"/>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D16DF7-B2EA-5654-F1E3-BFDD1D18B6AE}"/>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3E73AB-8056-5C09-E560-26654BFC38BA}"/>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DDF6D7C-AE28-4AF0-B142-B25013B1FC3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044437" y="84045"/>
            <a:ext cx="2141590" cy="214159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119859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21109" y="300260"/>
            <a:ext cx="5675839" cy="923330"/>
          </a:xfrm>
          <a:prstGeom prst="rect">
            <a:avLst/>
          </a:prstGeom>
          <a:noFill/>
        </p:spPr>
        <p:txBody>
          <a:bodyPr wrap="square" rtlCol="0">
            <a:spAutoFit/>
          </a:bodyPr>
          <a:lstStyle/>
          <a:p>
            <a:pPr defTabSz="685800"/>
            <a:r>
              <a:rPr lang="en-US" sz="5400" b="1">
                <a:solidFill>
                  <a:schemeClr val="tx2">
                    <a:lumMod val="50000"/>
                  </a:schemeClr>
                </a:solidFill>
                <a:latin typeface="Montserrat"/>
              </a:rPr>
              <a:t>Forecast P&amp;L </a:t>
            </a:r>
          </a:p>
        </p:txBody>
      </p:sp>
      <p:sp>
        <p:nvSpPr>
          <p:cNvPr id="4" name="TextBox 3">
            <a:extLst>
              <a:ext uri="{FF2B5EF4-FFF2-40B4-BE49-F238E27FC236}">
                <a16:creationId xmlns:a16="http://schemas.microsoft.com/office/drawing/2014/main" id="{86B70C25-0570-9798-64F1-C4C779CA4073}"/>
              </a:ext>
            </a:extLst>
          </p:cNvPr>
          <p:cNvSpPr txBox="1"/>
          <p:nvPr/>
        </p:nvSpPr>
        <p:spPr>
          <a:xfrm>
            <a:off x="521109" y="1454205"/>
            <a:ext cx="11764297" cy="646331"/>
          </a:xfrm>
          <a:prstGeom prst="rect">
            <a:avLst/>
          </a:prstGeom>
          <a:noFill/>
        </p:spPr>
        <p:txBody>
          <a:bodyPr wrap="square">
            <a:spAutoFit/>
          </a:bodyPr>
          <a:lstStyle/>
          <a:p>
            <a:r>
              <a:rPr lang="en-US" sz="3600" b="1" i="1"/>
              <a:t>setup costs and projected monthly operating costs:</a:t>
            </a:r>
            <a:endParaRPr lang="en-IN" sz="3600" b="1" i="1"/>
          </a:p>
        </p:txBody>
      </p:sp>
      <p:sp>
        <p:nvSpPr>
          <p:cNvPr id="7" name="TextBox 6">
            <a:extLst>
              <a:ext uri="{FF2B5EF4-FFF2-40B4-BE49-F238E27FC236}">
                <a16:creationId xmlns:a16="http://schemas.microsoft.com/office/drawing/2014/main" id="{2E938BE5-72EC-66F1-CC66-339A7CD8CD47}"/>
              </a:ext>
            </a:extLst>
          </p:cNvPr>
          <p:cNvSpPr txBox="1"/>
          <p:nvPr/>
        </p:nvSpPr>
        <p:spPr>
          <a:xfrm>
            <a:off x="791496" y="2220720"/>
            <a:ext cx="15210504" cy="1323439"/>
          </a:xfrm>
          <a:prstGeom prst="rect">
            <a:avLst/>
          </a:prstGeom>
          <a:noFill/>
        </p:spPr>
        <p:txBody>
          <a:bodyPr wrap="square">
            <a:spAutoFit/>
          </a:bodyPr>
          <a:lstStyle/>
          <a:p>
            <a:r>
              <a:rPr lang="en-US" sz="3200" b="1" i="1"/>
              <a:t>1. Sales</a:t>
            </a:r>
          </a:p>
          <a:p>
            <a:pPr>
              <a:buFont typeface="Arial" panose="020B0604020202020204" pitchFamily="34" charset="0"/>
              <a:buChar char="•"/>
            </a:pPr>
            <a:r>
              <a:rPr lang="en-US" sz="2400" b="1" i="1"/>
              <a:t>Monthly Revenue (Year 1)</a:t>
            </a:r>
            <a:r>
              <a:rPr lang="en-US" sz="2400" i="1"/>
              <a:t>: Estimated at $3,500 based on the projections.</a:t>
            </a:r>
          </a:p>
          <a:p>
            <a:pPr>
              <a:buFont typeface="Arial" panose="020B0604020202020204" pitchFamily="34" charset="0"/>
              <a:buChar char="•"/>
            </a:pPr>
            <a:r>
              <a:rPr lang="en-US" sz="2400" b="1" i="1"/>
              <a:t>Annual Revenue (Year 1)</a:t>
            </a:r>
            <a:r>
              <a:rPr lang="en-US" sz="2400" i="1"/>
              <a:t>: $42,000.</a:t>
            </a:r>
          </a:p>
        </p:txBody>
      </p:sp>
      <p:graphicFrame>
        <p:nvGraphicFramePr>
          <p:cNvPr id="9" name="Table 8">
            <a:extLst>
              <a:ext uri="{FF2B5EF4-FFF2-40B4-BE49-F238E27FC236}">
                <a16:creationId xmlns:a16="http://schemas.microsoft.com/office/drawing/2014/main" id="{B3BDD91C-CAF8-EC3C-E326-E8DAAAA23D7E}"/>
              </a:ext>
            </a:extLst>
          </p:cNvPr>
          <p:cNvGraphicFramePr>
            <a:graphicFrameLocks noGrp="1"/>
          </p:cNvGraphicFramePr>
          <p:nvPr>
            <p:extLst>
              <p:ext uri="{D42A27DB-BD31-4B8C-83A1-F6EECF244321}">
                <p14:modId xmlns:p14="http://schemas.microsoft.com/office/powerpoint/2010/main" val="1978344064"/>
              </p:ext>
            </p:extLst>
          </p:nvPr>
        </p:nvGraphicFramePr>
        <p:xfrm>
          <a:off x="791496" y="3774774"/>
          <a:ext cx="16641100" cy="1200330"/>
        </p:xfrm>
        <a:graphic>
          <a:graphicData uri="http://schemas.openxmlformats.org/drawingml/2006/table">
            <a:tbl>
              <a:tblPr firstRow="1" bandRow="1">
                <a:tableStyleId>{B301B821-A1FF-4177-AEE7-76D212191A09}</a:tableStyleId>
              </a:tblPr>
              <a:tblGrid>
                <a:gridCol w="1188650">
                  <a:extLst>
                    <a:ext uri="{9D8B030D-6E8A-4147-A177-3AD203B41FA5}">
                      <a16:colId xmlns:a16="http://schemas.microsoft.com/office/drawing/2014/main" val="1494981849"/>
                    </a:ext>
                  </a:extLst>
                </a:gridCol>
                <a:gridCol w="1188650">
                  <a:extLst>
                    <a:ext uri="{9D8B030D-6E8A-4147-A177-3AD203B41FA5}">
                      <a16:colId xmlns:a16="http://schemas.microsoft.com/office/drawing/2014/main" val="1382353719"/>
                    </a:ext>
                  </a:extLst>
                </a:gridCol>
                <a:gridCol w="1188650">
                  <a:extLst>
                    <a:ext uri="{9D8B030D-6E8A-4147-A177-3AD203B41FA5}">
                      <a16:colId xmlns:a16="http://schemas.microsoft.com/office/drawing/2014/main" val="821822909"/>
                    </a:ext>
                  </a:extLst>
                </a:gridCol>
                <a:gridCol w="1188650">
                  <a:extLst>
                    <a:ext uri="{9D8B030D-6E8A-4147-A177-3AD203B41FA5}">
                      <a16:colId xmlns:a16="http://schemas.microsoft.com/office/drawing/2014/main" val="545475621"/>
                    </a:ext>
                  </a:extLst>
                </a:gridCol>
                <a:gridCol w="1188650">
                  <a:extLst>
                    <a:ext uri="{9D8B030D-6E8A-4147-A177-3AD203B41FA5}">
                      <a16:colId xmlns:a16="http://schemas.microsoft.com/office/drawing/2014/main" val="4247395604"/>
                    </a:ext>
                  </a:extLst>
                </a:gridCol>
                <a:gridCol w="1188650">
                  <a:extLst>
                    <a:ext uri="{9D8B030D-6E8A-4147-A177-3AD203B41FA5}">
                      <a16:colId xmlns:a16="http://schemas.microsoft.com/office/drawing/2014/main" val="1490063410"/>
                    </a:ext>
                  </a:extLst>
                </a:gridCol>
                <a:gridCol w="1188650">
                  <a:extLst>
                    <a:ext uri="{9D8B030D-6E8A-4147-A177-3AD203B41FA5}">
                      <a16:colId xmlns:a16="http://schemas.microsoft.com/office/drawing/2014/main" val="661398394"/>
                    </a:ext>
                  </a:extLst>
                </a:gridCol>
                <a:gridCol w="1188650">
                  <a:extLst>
                    <a:ext uri="{9D8B030D-6E8A-4147-A177-3AD203B41FA5}">
                      <a16:colId xmlns:a16="http://schemas.microsoft.com/office/drawing/2014/main" val="723112762"/>
                    </a:ext>
                  </a:extLst>
                </a:gridCol>
                <a:gridCol w="1188650">
                  <a:extLst>
                    <a:ext uri="{9D8B030D-6E8A-4147-A177-3AD203B41FA5}">
                      <a16:colId xmlns:a16="http://schemas.microsoft.com/office/drawing/2014/main" val="3952692964"/>
                    </a:ext>
                  </a:extLst>
                </a:gridCol>
                <a:gridCol w="1188650">
                  <a:extLst>
                    <a:ext uri="{9D8B030D-6E8A-4147-A177-3AD203B41FA5}">
                      <a16:colId xmlns:a16="http://schemas.microsoft.com/office/drawing/2014/main" val="2915359399"/>
                    </a:ext>
                  </a:extLst>
                </a:gridCol>
                <a:gridCol w="1188650">
                  <a:extLst>
                    <a:ext uri="{9D8B030D-6E8A-4147-A177-3AD203B41FA5}">
                      <a16:colId xmlns:a16="http://schemas.microsoft.com/office/drawing/2014/main" val="3578389313"/>
                    </a:ext>
                  </a:extLst>
                </a:gridCol>
                <a:gridCol w="1188650">
                  <a:extLst>
                    <a:ext uri="{9D8B030D-6E8A-4147-A177-3AD203B41FA5}">
                      <a16:colId xmlns:a16="http://schemas.microsoft.com/office/drawing/2014/main" val="1564681463"/>
                    </a:ext>
                  </a:extLst>
                </a:gridCol>
                <a:gridCol w="1188650">
                  <a:extLst>
                    <a:ext uri="{9D8B030D-6E8A-4147-A177-3AD203B41FA5}">
                      <a16:colId xmlns:a16="http://schemas.microsoft.com/office/drawing/2014/main" val="2740939019"/>
                    </a:ext>
                  </a:extLst>
                </a:gridCol>
                <a:gridCol w="1188650">
                  <a:extLst>
                    <a:ext uri="{9D8B030D-6E8A-4147-A177-3AD203B41FA5}">
                      <a16:colId xmlns:a16="http://schemas.microsoft.com/office/drawing/2014/main" val="1549647763"/>
                    </a:ext>
                  </a:extLst>
                </a:gridCol>
              </a:tblGrid>
              <a:tr h="600165">
                <a:tc>
                  <a:txBody>
                    <a:bodyPr/>
                    <a:lstStyle/>
                    <a:p>
                      <a:r>
                        <a:rPr lang="en-IN" sz="2000"/>
                        <a:t>MONTH </a:t>
                      </a:r>
                    </a:p>
                  </a:txBody>
                  <a:tcPr/>
                </a:tc>
                <a:tc>
                  <a:txBody>
                    <a:bodyPr/>
                    <a:lstStyle/>
                    <a:p>
                      <a:pPr algn="ctr"/>
                      <a:r>
                        <a:rPr lang="en-IN"/>
                        <a:t>JAN</a:t>
                      </a:r>
                    </a:p>
                  </a:txBody>
                  <a:tcPr/>
                </a:tc>
                <a:tc>
                  <a:txBody>
                    <a:bodyPr/>
                    <a:lstStyle/>
                    <a:p>
                      <a:pPr algn="ctr"/>
                      <a:r>
                        <a:rPr lang="en-US"/>
                        <a:t>FEB</a:t>
                      </a:r>
                      <a:endParaRPr lang="en-IN"/>
                    </a:p>
                  </a:txBody>
                  <a:tcPr/>
                </a:tc>
                <a:tc>
                  <a:txBody>
                    <a:bodyPr/>
                    <a:lstStyle/>
                    <a:p>
                      <a:pPr algn="ctr"/>
                      <a:r>
                        <a:rPr lang="en-US"/>
                        <a:t>MARCH</a:t>
                      </a:r>
                      <a:endParaRPr lang="en-IN"/>
                    </a:p>
                  </a:txBody>
                  <a:tcPr/>
                </a:tc>
                <a:tc>
                  <a:txBody>
                    <a:bodyPr/>
                    <a:lstStyle/>
                    <a:p>
                      <a:pPr algn="ctr"/>
                      <a:r>
                        <a:rPr lang="en-US"/>
                        <a:t>APRIL</a:t>
                      </a:r>
                      <a:endParaRPr lang="en-IN"/>
                    </a:p>
                  </a:txBody>
                  <a:tcPr/>
                </a:tc>
                <a:tc>
                  <a:txBody>
                    <a:bodyPr/>
                    <a:lstStyle/>
                    <a:p>
                      <a:pPr algn="ctr"/>
                      <a:r>
                        <a:rPr lang="en-US"/>
                        <a:t>MAY</a:t>
                      </a:r>
                      <a:endParaRPr lang="en-IN"/>
                    </a:p>
                  </a:txBody>
                  <a:tcPr/>
                </a:tc>
                <a:tc>
                  <a:txBody>
                    <a:bodyPr/>
                    <a:lstStyle/>
                    <a:p>
                      <a:pPr algn="ctr"/>
                      <a:r>
                        <a:rPr lang="en-US"/>
                        <a:t>JUNE</a:t>
                      </a:r>
                      <a:endParaRPr lang="en-IN"/>
                    </a:p>
                  </a:txBody>
                  <a:tcPr/>
                </a:tc>
                <a:tc>
                  <a:txBody>
                    <a:bodyPr/>
                    <a:lstStyle/>
                    <a:p>
                      <a:pPr algn="ctr"/>
                      <a:r>
                        <a:rPr lang="en-IN"/>
                        <a:t>JULY</a:t>
                      </a:r>
                    </a:p>
                  </a:txBody>
                  <a:tcPr/>
                </a:tc>
                <a:tc>
                  <a:txBody>
                    <a:bodyPr/>
                    <a:lstStyle/>
                    <a:p>
                      <a:pPr algn="ctr"/>
                      <a:r>
                        <a:rPr lang="en-IN"/>
                        <a:t>AUG</a:t>
                      </a:r>
                    </a:p>
                  </a:txBody>
                  <a:tcPr/>
                </a:tc>
                <a:tc>
                  <a:txBody>
                    <a:bodyPr/>
                    <a:lstStyle/>
                    <a:p>
                      <a:pPr algn="ctr"/>
                      <a:r>
                        <a:rPr lang="en-IN"/>
                        <a:t>SEPT</a:t>
                      </a:r>
                    </a:p>
                  </a:txBody>
                  <a:tcPr/>
                </a:tc>
                <a:tc>
                  <a:txBody>
                    <a:bodyPr/>
                    <a:lstStyle/>
                    <a:p>
                      <a:pPr algn="ctr"/>
                      <a:r>
                        <a:rPr lang="en-IN"/>
                        <a:t>OCT</a:t>
                      </a:r>
                    </a:p>
                  </a:txBody>
                  <a:tcPr/>
                </a:tc>
                <a:tc>
                  <a:txBody>
                    <a:bodyPr/>
                    <a:lstStyle/>
                    <a:p>
                      <a:pPr algn="ctr"/>
                      <a:r>
                        <a:rPr lang="en-IN"/>
                        <a:t>NOV</a:t>
                      </a:r>
                    </a:p>
                  </a:txBody>
                  <a:tcPr/>
                </a:tc>
                <a:tc>
                  <a:txBody>
                    <a:bodyPr/>
                    <a:lstStyle/>
                    <a:p>
                      <a:pPr algn="ctr"/>
                      <a:r>
                        <a:rPr lang="en-IN"/>
                        <a:t>DEC</a:t>
                      </a:r>
                    </a:p>
                  </a:txBody>
                  <a:tcPr/>
                </a:tc>
                <a:tc>
                  <a:txBody>
                    <a:bodyPr/>
                    <a:lstStyle/>
                    <a:p>
                      <a:pPr algn="ctr"/>
                      <a:r>
                        <a:rPr lang="en-IN"/>
                        <a:t>TOTAL</a:t>
                      </a:r>
                    </a:p>
                  </a:txBody>
                  <a:tcPr/>
                </a:tc>
                <a:extLst>
                  <a:ext uri="{0D108BD9-81ED-4DB2-BD59-A6C34878D82A}">
                    <a16:rowId xmlns:a16="http://schemas.microsoft.com/office/drawing/2014/main" val="785616795"/>
                  </a:ext>
                </a:extLst>
              </a:tr>
              <a:tr h="600165">
                <a:tc>
                  <a:txBody>
                    <a:bodyPr/>
                    <a:lstStyle/>
                    <a:p>
                      <a:r>
                        <a:rPr lang="en-IN"/>
                        <a:t>REVENUE </a:t>
                      </a:r>
                    </a:p>
                  </a:txBody>
                  <a:tcPr/>
                </a:tc>
                <a:tc>
                  <a:txBody>
                    <a:bodyPr/>
                    <a:lstStyle/>
                    <a:p>
                      <a:pPr algn="ctr"/>
                      <a:r>
                        <a:rPr lang="en-IN"/>
                        <a:t>$3,500</a:t>
                      </a:r>
                    </a:p>
                  </a:txBody>
                  <a:tcPr/>
                </a:tc>
                <a:tc>
                  <a:txBody>
                    <a:bodyPr/>
                    <a:lstStyle/>
                    <a:p>
                      <a:pPr algn="ctr"/>
                      <a:r>
                        <a:rPr lang="en-IN"/>
                        <a:t>$3,500</a:t>
                      </a:r>
                    </a:p>
                  </a:txBody>
                  <a:tcPr/>
                </a:tc>
                <a:tc>
                  <a:txBody>
                    <a:bodyPr/>
                    <a:lstStyle/>
                    <a:p>
                      <a:pPr algn="ctr"/>
                      <a:r>
                        <a:rPr lang="en-IN"/>
                        <a:t>$3,500</a:t>
                      </a:r>
                    </a:p>
                  </a:txBody>
                  <a:tcPr/>
                </a:tc>
                <a:tc>
                  <a:txBody>
                    <a:bodyPr/>
                    <a:lstStyle/>
                    <a:p>
                      <a:pPr algn="ctr"/>
                      <a:r>
                        <a:rPr lang="en-IN"/>
                        <a:t>$3,500</a:t>
                      </a:r>
                    </a:p>
                  </a:txBody>
                  <a:tcPr/>
                </a:tc>
                <a:tc>
                  <a:txBody>
                    <a:bodyPr/>
                    <a:lstStyle/>
                    <a:p>
                      <a:pPr algn="ctr"/>
                      <a:r>
                        <a:rPr lang="en-IN"/>
                        <a:t>$3,500</a:t>
                      </a:r>
                    </a:p>
                  </a:txBody>
                  <a:tcPr/>
                </a:tc>
                <a:tc>
                  <a:txBody>
                    <a:bodyPr/>
                    <a:lstStyle/>
                    <a:p>
                      <a:pPr algn="ctr"/>
                      <a:r>
                        <a:rPr lang="en-IN"/>
                        <a:t>$3,500</a:t>
                      </a:r>
                    </a:p>
                  </a:txBody>
                  <a:tcPr/>
                </a:tc>
                <a:tc>
                  <a:txBody>
                    <a:bodyPr/>
                    <a:lstStyle/>
                    <a:p>
                      <a:pPr algn="ctr"/>
                      <a:r>
                        <a:rPr lang="en-IN"/>
                        <a:t>$3,500</a:t>
                      </a:r>
                    </a:p>
                  </a:txBody>
                  <a:tcPr/>
                </a:tc>
                <a:tc>
                  <a:txBody>
                    <a:bodyPr/>
                    <a:lstStyle/>
                    <a:p>
                      <a:pPr algn="ctr"/>
                      <a:r>
                        <a:rPr lang="en-IN"/>
                        <a:t>$3,500</a:t>
                      </a:r>
                    </a:p>
                  </a:txBody>
                  <a:tcPr/>
                </a:tc>
                <a:tc>
                  <a:txBody>
                    <a:bodyPr/>
                    <a:lstStyle/>
                    <a:p>
                      <a:pPr algn="ctr"/>
                      <a:r>
                        <a:rPr lang="en-IN"/>
                        <a:t>$3,500</a:t>
                      </a:r>
                    </a:p>
                  </a:txBody>
                  <a:tcPr/>
                </a:tc>
                <a:tc>
                  <a:txBody>
                    <a:bodyPr/>
                    <a:lstStyle/>
                    <a:p>
                      <a:pPr algn="ctr"/>
                      <a:r>
                        <a:rPr lang="en-IN"/>
                        <a:t>$3,500</a:t>
                      </a:r>
                    </a:p>
                  </a:txBody>
                  <a:tcPr/>
                </a:tc>
                <a:tc>
                  <a:txBody>
                    <a:bodyPr/>
                    <a:lstStyle/>
                    <a:p>
                      <a:pPr algn="ctr"/>
                      <a:r>
                        <a:rPr lang="en-IN"/>
                        <a:t>$3,500</a:t>
                      </a:r>
                    </a:p>
                  </a:txBody>
                  <a:tcPr/>
                </a:tc>
                <a:tc>
                  <a:txBody>
                    <a:bodyPr/>
                    <a:lstStyle/>
                    <a:p>
                      <a:pPr algn="ctr"/>
                      <a:r>
                        <a:rPr lang="en-IN"/>
                        <a:t>$3,500</a:t>
                      </a:r>
                    </a:p>
                  </a:txBody>
                  <a:tcPr/>
                </a:tc>
                <a:tc>
                  <a:txBody>
                    <a:bodyPr/>
                    <a:lstStyle/>
                    <a:p>
                      <a:pPr algn="ctr"/>
                      <a:r>
                        <a:rPr lang="en-IN"/>
                        <a:t>$42,000</a:t>
                      </a:r>
                    </a:p>
                  </a:txBody>
                  <a:tcPr/>
                </a:tc>
                <a:extLst>
                  <a:ext uri="{0D108BD9-81ED-4DB2-BD59-A6C34878D82A}">
                    <a16:rowId xmlns:a16="http://schemas.microsoft.com/office/drawing/2014/main" val="4036597447"/>
                  </a:ext>
                </a:extLst>
              </a:tr>
            </a:tbl>
          </a:graphicData>
        </a:graphic>
      </p:graphicFrame>
      <p:sp>
        <p:nvSpPr>
          <p:cNvPr id="11" name="TextBox 10">
            <a:extLst>
              <a:ext uri="{FF2B5EF4-FFF2-40B4-BE49-F238E27FC236}">
                <a16:creationId xmlns:a16="http://schemas.microsoft.com/office/drawing/2014/main" id="{890E8C56-B9C8-F45E-73DE-2F2BCF4EE856}"/>
              </a:ext>
            </a:extLst>
          </p:cNvPr>
          <p:cNvSpPr txBox="1"/>
          <p:nvPr/>
        </p:nvSpPr>
        <p:spPr>
          <a:xfrm>
            <a:off x="791496" y="5559444"/>
            <a:ext cx="16419872" cy="954107"/>
          </a:xfrm>
          <a:prstGeom prst="rect">
            <a:avLst/>
          </a:prstGeom>
          <a:noFill/>
        </p:spPr>
        <p:txBody>
          <a:bodyPr wrap="square">
            <a:spAutoFit/>
          </a:bodyPr>
          <a:lstStyle/>
          <a:p>
            <a:r>
              <a:rPr lang="en-US" sz="3200" b="1"/>
              <a:t>2. COGS (Cost of Goods Sold)</a:t>
            </a:r>
          </a:p>
          <a:p>
            <a:pPr>
              <a:buFont typeface="Arial" panose="020B0604020202020204" pitchFamily="34" charset="0"/>
              <a:buChar char="•"/>
            </a:pPr>
            <a:r>
              <a:rPr lang="en-US" sz="2400"/>
              <a:t>This is minimal or $0 as PickDo is a recommendation platform and doesn’t handle physical inventory.</a:t>
            </a:r>
          </a:p>
        </p:txBody>
      </p:sp>
      <p:graphicFrame>
        <p:nvGraphicFramePr>
          <p:cNvPr id="3" name="Table 2">
            <a:extLst>
              <a:ext uri="{FF2B5EF4-FFF2-40B4-BE49-F238E27FC236}">
                <a16:creationId xmlns:a16="http://schemas.microsoft.com/office/drawing/2014/main" id="{4ED324C6-0423-E0E6-048B-245174056B7F}"/>
              </a:ext>
            </a:extLst>
          </p:cNvPr>
          <p:cNvGraphicFramePr>
            <a:graphicFrameLocks noGrp="1"/>
          </p:cNvGraphicFramePr>
          <p:nvPr>
            <p:extLst>
              <p:ext uri="{D42A27DB-BD31-4B8C-83A1-F6EECF244321}">
                <p14:modId xmlns:p14="http://schemas.microsoft.com/office/powerpoint/2010/main" val="2015175457"/>
              </p:ext>
            </p:extLst>
          </p:nvPr>
        </p:nvGraphicFramePr>
        <p:xfrm>
          <a:off x="823450" y="6931302"/>
          <a:ext cx="16641100" cy="1800495"/>
        </p:xfrm>
        <a:graphic>
          <a:graphicData uri="http://schemas.openxmlformats.org/drawingml/2006/table">
            <a:tbl>
              <a:tblPr firstRow="1" bandRow="1">
                <a:tableStyleId>{5C22544A-7EE6-4342-B048-85BDC9FD1C3A}</a:tableStyleId>
              </a:tblPr>
              <a:tblGrid>
                <a:gridCol w="1188650">
                  <a:extLst>
                    <a:ext uri="{9D8B030D-6E8A-4147-A177-3AD203B41FA5}">
                      <a16:colId xmlns:a16="http://schemas.microsoft.com/office/drawing/2014/main" val="1494981849"/>
                    </a:ext>
                  </a:extLst>
                </a:gridCol>
                <a:gridCol w="1188650">
                  <a:extLst>
                    <a:ext uri="{9D8B030D-6E8A-4147-A177-3AD203B41FA5}">
                      <a16:colId xmlns:a16="http://schemas.microsoft.com/office/drawing/2014/main" val="1382353719"/>
                    </a:ext>
                  </a:extLst>
                </a:gridCol>
                <a:gridCol w="1188650">
                  <a:extLst>
                    <a:ext uri="{9D8B030D-6E8A-4147-A177-3AD203B41FA5}">
                      <a16:colId xmlns:a16="http://schemas.microsoft.com/office/drawing/2014/main" val="821822909"/>
                    </a:ext>
                  </a:extLst>
                </a:gridCol>
                <a:gridCol w="1188650">
                  <a:extLst>
                    <a:ext uri="{9D8B030D-6E8A-4147-A177-3AD203B41FA5}">
                      <a16:colId xmlns:a16="http://schemas.microsoft.com/office/drawing/2014/main" val="545475621"/>
                    </a:ext>
                  </a:extLst>
                </a:gridCol>
                <a:gridCol w="1188650">
                  <a:extLst>
                    <a:ext uri="{9D8B030D-6E8A-4147-A177-3AD203B41FA5}">
                      <a16:colId xmlns:a16="http://schemas.microsoft.com/office/drawing/2014/main" val="4247395604"/>
                    </a:ext>
                  </a:extLst>
                </a:gridCol>
                <a:gridCol w="1188650">
                  <a:extLst>
                    <a:ext uri="{9D8B030D-6E8A-4147-A177-3AD203B41FA5}">
                      <a16:colId xmlns:a16="http://schemas.microsoft.com/office/drawing/2014/main" val="1490063410"/>
                    </a:ext>
                  </a:extLst>
                </a:gridCol>
                <a:gridCol w="1188650">
                  <a:extLst>
                    <a:ext uri="{9D8B030D-6E8A-4147-A177-3AD203B41FA5}">
                      <a16:colId xmlns:a16="http://schemas.microsoft.com/office/drawing/2014/main" val="661398394"/>
                    </a:ext>
                  </a:extLst>
                </a:gridCol>
                <a:gridCol w="1188650">
                  <a:extLst>
                    <a:ext uri="{9D8B030D-6E8A-4147-A177-3AD203B41FA5}">
                      <a16:colId xmlns:a16="http://schemas.microsoft.com/office/drawing/2014/main" val="723112762"/>
                    </a:ext>
                  </a:extLst>
                </a:gridCol>
                <a:gridCol w="1188650">
                  <a:extLst>
                    <a:ext uri="{9D8B030D-6E8A-4147-A177-3AD203B41FA5}">
                      <a16:colId xmlns:a16="http://schemas.microsoft.com/office/drawing/2014/main" val="3952692964"/>
                    </a:ext>
                  </a:extLst>
                </a:gridCol>
                <a:gridCol w="1188650">
                  <a:extLst>
                    <a:ext uri="{9D8B030D-6E8A-4147-A177-3AD203B41FA5}">
                      <a16:colId xmlns:a16="http://schemas.microsoft.com/office/drawing/2014/main" val="2915359399"/>
                    </a:ext>
                  </a:extLst>
                </a:gridCol>
                <a:gridCol w="1188650">
                  <a:extLst>
                    <a:ext uri="{9D8B030D-6E8A-4147-A177-3AD203B41FA5}">
                      <a16:colId xmlns:a16="http://schemas.microsoft.com/office/drawing/2014/main" val="3578389313"/>
                    </a:ext>
                  </a:extLst>
                </a:gridCol>
                <a:gridCol w="1188650">
                  <a:extLst>
                    <a:ext uri="{9D8B030D-6E8A-4147-A177-3AD203B41FA5}">
                      <a16:colId xmlns:a16="http://schemas.microsoft.com/office/drawing/2014/main" val="1564681463"/>
                    </a:ext>
                  </a:extLst>
                </a:gridCol>
                <a:gridCol w="1188650">
                  <a:extLst>
                    <a:ext uri="{9D8B030D-6E8A-4147-A177-3AD203B41FA5}">
                      <a16:colId xmlns:a16="http://schemas.microsoft.com/office/drawing/2014/main" val="2740939019"/>
                    </a:ext>
                  </a:extLst>
                </a:gridCol>
                <a:gridCol w="1188650">
                  <a:extLst>
                    <a:ext uri="{9D8B030D-6E8A-4147-A177-3AD203B41FA5}">
                      <a16:colId xmlns:a16="http://schemas.microsoft.com/office/drawing/2014/main" val="1549647763"/>
                    </a:ext>
                  </a:extLst>
                </a:gridCol>
              </a:tblGrid>
              <a:tr h="600165">
                <a:tc>
                  <a:txBody>
                    <a:bodyPr/>
                    <a:lstStyle/>
                    <a:p>
                      <a:r>
                        <a:rPr lang="en-IN" sz="2000"/>
                        <a:t>MONTH </a:t>
                      </a:r>
                    </a:p>
                  </a:txBody>
                  <a:tcPr/>
                </a:tc>
                <a:tc>
                  <a:txBody>
                    <a:bodyPr/>
                    <a:lstStyle/>
                    <a:p>
                      <a:pPr algn="ctr"/>
                      <a:r>
                        <a:rPr lang="en-IN"/>
                        <a:t>JAN</a:t>
                      </a:r>
                    </a:p>
                  </a:txBody>
                  <a:tcPr/>
                </a:tc>
                <a:tc>
                  <a:txBody>
                    <a:bodyPr/>
                    <a:lstStyle/>
                    <a:p>
                      <a:pPr algn="ctr"/>
                      <a:r>
                        <a:rPr lang="en-US"/>
                        <a:t>FEB</a:t>
                      </a:r>
                      <a:endParaRPr lang="en-IN"/>
                    </a:p>
                  </a:txBody>
                  <a:tcPr/>
                </a:tc>
                <a:tc>
                  <a:txBody>
                    <a:bodyPr/>
                    <a:lstStyle/>
                    <a:p>
                      <a:pPr algn="ctr"/>
                      <a:r>
                        <a:rPr lang="en-US"/>
                        <a:t>MARCH</a:t>
                      </a:r>
                      <a:endParaRPr lang="en-IN"/>
                    </a:p>
                  </a:txBody>
                  <a:tcPr/>
                </a:tc>
                <a:tc>
                  <a:txBody>
                    <a:bodyPr/>
                    <a:lstStyle/>
                    <a:p>
                      <a:pPr algn="ctr"/>
                      <a:r>
                        <a:rPr lang="en-US"/>
                        <a:t>APRIL</a:t>
                      </a:r>
                      <a:endParaRPr lang="en-IN"/>
                    </a:p>
                  </a:txBody>
                  <a:tcPr/>
                </a:tc>
                <a:tc>
                  <a:txBody>
                    <a:bodyPr/>
                    <a:lstStyle/>
                    <a:p>
                      <a:pPr algn="ctr"/>
                      <a:r>
                        <a:rPr lang="en-US"/>
                        <a:t>MAY</a:t>
                      </a:r>
                      <a:endParaRPr lang="en-IN"/>
                    </a:p>
                  </a:txBody>
                  <a:tcPr/>
                </a:tc>
                <a:tc>
                  <a:txBody>
                    <a:bodyPr/>
                    <a:lstStyle/>
                    <a:p>
                      <a:pPr algn="ctr"/>
                      <a:r>
                        <a:rPr lang="en-US"/>
                        <a:t>JUNE</a:t>
                      </a:r>
                      <a:endParaRPr lang="en-IN"/>
                    </a:p>
                  </a:txBody>
                  <a:tcPr/>
                </a:tc>
                <a:tc>
                  <a:txBody>
                    <a:bodyPr/>
                    <a:lstStyle/>
                    <a:p>
                      <a:pPr algn="ctr"/>
                      <a:r>
                        <a:rPr lang="en-IN"/>
                        <a:t>JULY</a:t>
                      </a:r>
                    </a:p>
                  </a:txBody>
                  <a:tcPr/>
                </a:tc>
                <a:tc>
                  <a:txBody>
                    <a:bodyPr/>
                    <a:lstStyle/>
                    <a:p>
                      <a:pPr algn="ctr"/>
                      <a:r>
                        <a:rPr lang="en-IN"/>
                        <a:t>AUG</a:t>
                      </a:r>
                    </a:p>
                  </a:txBody>
                  <a:tcPr/>
                </a:tc>
                <a:tc>
                  <a:txBody>
                    <a:bodyPr/>
                    <a:lstStyle/>
                    <a:p>
                      <a:pPr algn="ctr"/>
                      <a:r>
                        <a:rPr lang="en-IN"/>
                        <a:t>SEPT</a:t>
                      </a:r>
                    </a:p>
                  </a:txBody>
                  <a:tcPr/>
                </a:tc>
                <a:tc>
                  <a:txBody>
                    <a:bodyPr/>
                    <a:lstStyle/>
                    <a:p>
                      <a:pPr algn="ctr"/>
                      <a:r>
                        <a:rPr lang="en-IN"/>
                        <a:t>OCT</a:t>
                      </a:r>
                    </a:p>
                  </a:txBody>
                  <a:tcPr/>
                </a:tc>
                <a:tc>
                  <a:txBody>
                    <a:bodyPr/>
                    <a:lstStyle/>
                    <a:p>
                      <a:pPr algn="ctr"/>
                      <a:r>
                        <a:rPr lang="en-IN"/>
                        <a:t>NOV</a:t>
                      </a:r>
                    </a:p>
                  </a:txBody>
                  <a:tcPr/>
                </a:tc>
                <a:tc>
                  <a:txBody>
                    <a:bodyPr/>
                    <a:lstStyle/>
                    <a:p>
                      <a:pPr algn="ctr"/>
                      <a:r>
                        <a:rPr lang="en-IN"/>
                        <a:t>DEC</a:t>
                      </a:r>
                    </a:p>
                  </a:txBody>
                  <a:tcPr/>
                </a:tc>
                <a:tc>
                  <a:txBody>
                    <a:bodyPr/>
                    <a:lstStyle/>
                    <a:p>
                      <a:pPr algn="ctr"/>
                      <a:r>
                        <a:rPr lang="en-IN"/>
                        <a:t>TOTAL</a:t>
                      </a:r>
                    </a:p>
                  </a:txBody>
                  <a:tcPr/>
                </a:tc>
                <a:extLst>
                  <a:ext uri="{0D108BD9-81ED-4DB2-BD59-A6C34878D82A}">
                    <a16:rowId xmlns:a16="http://schemas.microsoft.com/office/drawing/2014/main" val="785616795"/>
                  </a:ext>
                </a:extLst>
              </a:tr>
              <a:tr h="600165">
                <a:tc>
                  <a:txBody>
                    <a:bodyPr/>
                    <a:lstStyle/>
                    <a:p>
                      <a:r>
                        <a:rPr lang="en-IN"/>
                        <a:t>REVENUE </a:t>
                      </a:r>
                    </a:p>
                  </a:txBody>
                  <a:tcPr/>
                </a:tc>
                <a:tc>
                  <a:txBody>
                    <a:bodyPr/>
                    <a:lstStyle/>
                    <a:p>
                      <a:pPr algn="ctr"/>
                      <a:r>
                        <a:rPr lang="en-IN"/>
                        <a:t>$3,500</a:t>
                      </a:r>
                    </a:p>
                  </a:txBody>
                  <a:tcPr/>
                </a:tc>
                <a:tc>
                  <a:txBody>
                    <a:bodyPr/>
                    <a:lstStyle/>
                    <a:p>
                      <a:pPr algn="ctr"/>
                      <a:r>
                        <a:rPr lang="en-IN"/>
                        <a:t>$3,500</a:t>
                      </a:r>
                    </a:p>
                  </a:txBody>
                  <a:tcPr/>
                </a:tc>
                <a:tc>
                  <a:txBody>
                    <a:bodyPr/>
                    <a:lstStyle/>
                    <a:p>
                      <a:pPr algn="ctr"/>
                      <a:r>
                        <a:rPr lang="en-IN"/>
                        <a:t>$3,500</a:t>
                      </a:r>
                    </a:p>
                  </a:txBody>
                  <a:tcPr/>
                </a:tc>
                <a:tc>
                  <a:txBody>
                    <a:bodyPr/>
                    <a:lstStyle/>
                    <a:p>
                      <a:pPr algn="ctr"/>
                      <a:r>
                        <a:rPr lang="en-IN"/>
                        <a:t>$3,500</a:t>
                      </a:r>
                    </a:p>
                  </a:txBody>
                  <a:tcPr/>
                </a:tc>
                <a:tc>
                  <a:txBody>
                    <a:bodyPr/>
                    <a:lstStyle/>
                    <a:p>
                      <a:pPr algn="ctr"/>
                      <a:r>
                        <a:rPr lang="en-IN"/>
                        <a:t>$3,500</a:t>
                      </a:r>
                    </a:p>
                  </a:txBody>
                  <a:tcPr/>
                </a:tc>
                <a:tc>
                  <a:txBody>
                    <a:bodyPr/>
                    <a:lstStyle/>
                    <a:p>
                      <a:pPr algn="ctr"/>
                      <a:r>
                        <a:rPr lang="en-IN"/>
                        <a:t>$3,500</a:t>
                      </a:r>
                    </a:p>
                  </a:txBody>
                  <a:tcPr/>
                </a:tc>
                <a:tc>
                  <a:txBody>
                    <a:bodyPr/>
                    <a:lstStyle/>
                    <a:p>
                      <a:pPr algn="ctr"/>
                      <a:r>
                        <a:rPr lang="en-IN"/>
                        <a:t>$3,500</a:t>
                      </a:r>
                    </a:p>
                  </a:txBody>
                  <a:tcPr/>
                </a:tc>
                <a:tc>
                  <a:txBody>
                    <a:bodyPr/>
                    <a:lstStyle/>
                    <a:p>
                      <a:pPr algn="ctr"/>
                      <a:r>
                        <a:rPr lang="en-IN"/>
                        <a:t>$3,500</a:t>
                      </a:r>
                    </a:p>
                  </a:txBody>
                  <a:tcPr/>
                </a:tc>
                <a:tc>
                  <a:txBody>
                    <a:bodyPr/>
                    <a:lstStyle/>
                    <a:p>
                      <a:pPr algn="ctr"/>
                      <a:r>
                        <a:rPr lang="en-IN"/>
                        <a:t>$3,500</a:t>
                      </a:r>
                    </a:p>
                  </a:txBody>
                  <a:tcPr/>
                </a:tc>
                <a:tc>
                  <a:txBody>
                    <a:bodyPr/>
                    <a:lstStyle/>
                    <a:p>
                      <a:pPr algn="ctr"/>
                      <a:r>
                        <a:rPr lang="en-IN"/>
                        <a:t>$3,500</a:t>
                      </a:r>
                    </a:p>
                  </a:txBody>
                  <a:tcPr/>
                </a:tc>
                <a:tc>
                  <a:txBody>
                    <a:bodyPr/>
                    <a:lstStyle/>
                    <a:p>
                      <a:pPr algn="ctr"/>
                      <a:r>
                        <a:rPr lang="en-IN"/>
                        <a:t>$3,500</a:t>
                      </a:r>
                    </a:p>
                  </a:txBody>
                  <a:tcPr/>
                </a:tc>
                <a:tc>
                  <a:txBody>
                    <a:bodyPr/>
                    <a:lstStyle/>
                    <a:p>
                      <a:pPr algn="ctr"/>
                      <a:r>
                        <a:rPr lang="en-IN"/>
                        <a:t>$3,500</a:t>
                      </a:r>
                    </a:p>
                  </a:txBody>
                  <a:tcPr/>
                </a:tc>
                <a:tc>
                  <a:txBody>
                    <a:bodyPr/>
                    <a:lstStyle/>
                    <a:p>
                      <a:pPr algn="ctr"/>
                      <a:r>
                        <a:rPr lang="en-IN"/>
                        <a:t>$42,000</a:t>
                      </a:r>
                    </a:p>
                  </a:txBody>
                  <a:tcPr/>
                </a:tc>
                <a:extLst>
                  <a:ext uri="{0D108BD9-81ED-4DB2-BD59-A6C34878D82A}">
                    <a16:rowId xmlns:a16="http://schemas.microsoft.com/office/drawing/2014/main" val="4036597447"/>
                  </a:ext>
                </a:extLst>
              </a:tr>
              <a:tr h="600165">
                <a:tc>
                  <a:txBody>
                    <a:bodyPr/>
                    <a:lstStyle/>
                    <a:p>
                      <a:r>
                        <a:rPr lang="en-IN"/>
                        <a:t>COGS</a:t>
                      </a:r>
                    </a:p>
                  </a:txBody>
                  <a:tcPr/>
                </a:tc>
                <a:tc>
                  <a:txBody>
                    <a:bodyPr/>
                    <a:lstStyle/>
                    <a:p>
                      <a:pPr algn="ctr"/>
                      <a:r>
                        <a:rPr lang="en-US" sz="1800"/>
                        <a:t>$0 </a:t>
                      </a:r>
                      <a:endParaRPr lang="en-IN"/>
                    </a:p>
                  </a:txBody>
                  <a:tcPr/>
                </a:tc>
                <a:tc>
                  <a:txBody>
                    <a:bodyPr/>
                    <a:lstStyle/>
                    <a:p>
                      <a:pPr algn="ctr"/>
                      <a:r>
                        <a:rPr lang="en-US" sz="1800"/>
                        <a:t>$0 </a:t>
                      </a:r>
                      <a:endParaRPr lang="en-IN"/>
                    </a:p>
                  </a:txBody>
                  <a:tcPr/>
                </a:tc>
                <a:tc>
                  <a:txBody>
                    <a:bodyPr/>
                    <a:lstStyle/>
                    <a:p>
                      <a:pPr algn="ctr"/>
                      <a:r>
                        <a:rPr lang="en-US" sz="1800"/>
                        <a:t>$0 </a:t>
                      </a:r>
                      <a:endParaRPr lang="en-IN"/>
                    </a:p>
                  </a:txBody>
                  <a:tcPr/>
                </a:tc>
                <a:tc>
                  <a:txBody>
                    <a:bodyPr/>
                    <a:lstStyle/>
                    <a:p>
                      <a:pPr algn="ctr"/>
                      <a:r>
                        <a:rPr lang="en-US" sz="1800"/>
                        <a:t>$0 </a:t>
                      </a:r>
                      <a:endParaRPr lang="en-IN"/>
                    </a:p>
                  </a:txBody>
                  <a:tcPr/>
                </a:tc>
                <a:tc>
                  <a:txBody>
                    <a:bodyPr/>
                    <a:lstStyle/>
                    <a:p>
                      <a:pPr algn="ctr"/>
                      <a:r>
                        <a:rPr lang="en-US" sz="1800"/>
                        <a:t>$0 </a:t>
                      </a:r>
                      <a:endParaRPr lang="en-IN"/>
                    </a:p>
                  </a:txBody>
                  <a:tcPr/>
                </a:tc>
                <a:tc>
                  <a:txBody>
                    <a:bodyPr/>
                    <a:lstStyle/>
                    <a:p>
                      <a:pPr algn="ctr"/>
                      <a:r>
                        <a:rPr lang="en-US" sz="1800"/>
                        <a:t>$0 </a:t>
                      </a:r>
                      <a:endParaRPr lang="en-IN"/>
                    </a:p>
                  </a:txBody>
                  <a:tcPr/>
                </a:tc>
                <a:tc>
                  <a:txBody>
                    <a:bodyPr/>
                    <a:lstStyle/>
                    <a:p>
                      <a:pPr algn="ctr"/>
                      <a:r>
                        <a:rPr lang="en-US" sz="1800"/>
                        <a:t>$0 </a:t>
                      </a:r>
                      <a:endParaRPr lang="en-IN"/>
                    </a:p>
                  </a:txBody>
                  <a:tcPr/>
                </a:tc>
                <a:tc>
                  <a:txBody>
                    <a:bodyPr/>
                    <a:lstStyle/>
                    <a:p>
                      <a:pPr algn="ctr"/>
                      <a:r>
                        <a:rPr lang="en-US" sz="1800"/>
                        <a:t>$0 </a:t>
                      </a:r>
                      <a:endParaRPr lang="en-IN"/>
                    </a:p>
                  </a:txBody>
                  <a:tcPr/>
                </a:tc>
                <a:tc>
                  <a:txBody>
                    <a:bodyPr/>
                    <a:lstStyle/>
                    <a:p>
                      <a:pPr algn="ctr"/>
                      <a:r>
                        <a:rPr lang="en-US" sz="1800"/>
                        <a:t>$0 </a:t>
                      </a:r>
                      <a:endParaRPr lang="en-IN"/>
                    </a:p>
                  </a:txBody>
                  <a:tcPr/>
                </a:tc>
                <a:tc>
                  <a:txBody>
                    <a:bodyPr/>
                    <a:lstStyle/>
                    <a:p>
                      <a:pPr algn="ctr"/>
                      <a:r>
                        <a:rPr lang="en-US" sz="1800"/>
                        <a:t>$0 </a:t>
                      </a:r>
                      <a:endParaRPr lang="en-IN"/>
                    </a:p>
                  </a:txBody>
                  <a:tcPr/>
                </a:tc>
                <a:tc>
                  <a:txBody>
                    <a:bodyPr/>
                    <a:lstStyle/>
                    <a:p>
                      <a:pPr algn="ctr"/>
                      <a:r>
                        <a:rPr lang="en-US" sz="1800"/>
                        <a:t>$0 </a:t>
                      </a:r>
                      <a:endParaRPr lang="en-IN"/>
                    </a:p>
                  </a:txBody>
                  <a:tcPr/>
                </a:tc>
                <a:tc>
                  <a:txBody>
                    <a:bodyPr/>
                    <a:lstStyle/>
                    <a:p>
                      <a:pPr algn="ctr"/>
                      <a:r>
                        <a:rPr lang="en-US" sz="1800"/>
                        <a:t>$0 </a:t>
                      </a:r>
                      <a:endParaRPr lang="en-IN"/>
                    </a:p>
                  </a:txBody>
                  <a:tcPr/>
                </a:tc>
                <a:tc>
                  <a:txBody>
                    <a:bodyPr/>
                    <a:lstStyle/>
                    <a:p>
                      <a:pPr algn="ctr"/>
                      <a:r>
                        <a:rPr lang="en-US" sz="1800"/>
                        <a:t>$0 </a:t>
                      </a:r>
                      <a:endParaRPr lang="en-IN"/>
                    </a:p>
                  </a:txBody>
                  <a:tcPr/>
                </a:tc>
                <a:extLst>
                  <a:ext uri="{0D108BD9-81ED-4DB2-BD59-A6C34878D82A}">
                    <a16:rowId xmlns:a16="http://schemas.microsoft.com/office/drawing/2014/main" val="3567262374"/>
                  </a:ext>
                </a:extLst>
              </a:tr>
            </a:tbl>
          </a:graphicData>
        </a:graphic>
      </p:graphicFrame>
      <p:sp>
        <p:nvSpPr>
          <p:cNvPr id="6" name="Rectangle 5">
            <a:extLst>
              <a:ext uri="{FF2B5EF4-FFF2-40B4-BE49-F238E27FC236}">
                <a16:creationId xmlns:a16="http://schemas.microsoft.com/office/drawing/2014/main" id="{623F0EC6-7293-D87C-AB43-1C2B89FD0D5D}"/>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7D7501-9CB7-A7DF-92DB-0AC5429CA65B}"/>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6E852-EEE9-ED3C-837C-0A030B1FFE70}"/>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C77E352-1902-2D4E-F0A0-C8F370D7C2B3}"/>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221337C-8164-4FC6-ACC1-207C35D3DF8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044437" y="84045"/>
            <a:ext cx="2141590" cy="214159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159477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67466" y="62230"/>
            <a:ext cx="9198340" cy="923330"/>
          </a:xfrm>
          <a:prstGeom prst="rect">
            <a:avLst/>
          </a:prstGeom>
          <a:noFill/>
        </p:spPr>
        <p:txBody>
          <a:bodyPr wrap="square" rtlCol="0">
            <a:spAutoFit/>
          </a:bodyPr>
          <a:lstStyle/>
          <a:p>
            <a:pPr defTabSz="1371600"/>
            <a:r>
              <a:rPr lang="en-US" sz="5400" b="1"/>
              <a:t>Who we are</a:t>
            </a:r>
            <a:endParaRPr lang="en-US" sz="5400" b="1">
              <a:solidFill>
                <a:prstClr val="black">
                  <a:lumMod val="85000"/>
                  <a:lumOff val="15000"/>
                </a:prstClr>
              </a:solidFill>
              <a:latin typeface="Montserrat"/>
            </a:endParaRPr>
          </a:p>
        </p:txBody>
      </p:sp>
      <p:sp>
        <p:nvSpPr>
          <p:cNvPr id="3" name="Rectangle 2"/>
          <p:cNvSpPr/>
          <p:nvPr/>
        </p:nvSpPr>
        <p:spPr>
          <a:xfrm>
            <a:off x="101973" y="818100"/>
            <a:ext cx="5712654" cy="707886"/>
          </a:xfrm>
          <a:prstGeom prst="rect">
            <a:avLst/>
          </a:prstGeom>
        </p:spPr>
        <p:txBody>
          <a:bodyPr wrap="none" lIns="91440" tIns="45720" rIns="91440" bIns="45720" anchor="t">
            <a:spAutoFit/>
          </a:bodyPr>
          <a:lstStyle/>
          <a:p>
            <a:r>
              <a:rPr lang="en-US" sz="3200">
                <a:solidFill>
                  <a:srgbClr val="000000"/>
                </a:solidFill>
                <a:latin typeface="Avenir"/>
              </a:rPr>
              <a:t>Name of your Venture: </a:t>
            </a:r>
            <a:r>
              <a:rPr lang="en-US" sz="4000" b="1">
                <a:solidFill>
                  <a:schemeClr val="tx2">
                    <a:lumMod val="50000"/>
                  </a:schemeClr>
                </a:solidFill>
                <a:latin typeface="Avenir"/>
              </a:rPr>
              <a:t>PICK</a:t>
            </a:r>
            <a:r>
              <a:rPr lang="en-US" sz="4000" b="1">
                <a:solidFill>
                  <a:schemeClr val="accent1">
                    <a:lumMod val="75000"/>
                  </a:schemeClr>
                </a:solidFill>
                <a:latin typeface="Avenir"/>
              </a:rPr>
              <a:t>DO</a:t>
            </a:r>
            <a:endParaRPr lang="en-US" sz="3200" b="1">
              <a:solidFill>
                <a:schemeClr val="tx2">
                  <a:lumMod val="50000"/>
                </a:schemeClr>
              </a:solidFill>
            </a:endParaRPr>
          </a:p>
        </p:txBody>
      </p:sp>
      <p:sp>
        <p:nvSpPr>
          <p:cNvPr id="5" name="Rectangle 4"/>
          <p:cNvSpPr/>
          <p:nvPr/>
        </p:nvSpPr>
        <p:spPr>
          <a:xfrm>
            <a:off x="2765897" y="4796936"/>
            <a:ext cx="3718326" cy="461665"/>
          </a:xfrm>
          <a:prstGeom prst="rect">
            <a:avLst/>
          </a:prstGeom>
        </p:spPr>
        <p:txBody>
          <a:bodyPr wrap="none">
            <a:spAutoFit/>
          </a:bodyPr>
          <a:lstStyle/>
          <a:p>
            <a:r>
              <a:rPr lang="en-US" sz="2400" b="1" u="sng"/>
              <a:t>What does the Venture Do</a:t>
            </a:r>
            <a:r>
              <a:rPr lang="en-US" sz="2400" b="1" u="sng">
                <a:solidFill>
                  <a:srgbClr val="000000"/>
                </a:solidFill>
                <a:latin typeface="Avenir"/>
              </a:rPr>
              <a:t>?</a:t>
            </a:r>
            <a:endParaRPr lang="en-US" sz="2400" b="1" u="sng"/>
          </a:p>
        </p:txBody>
      </p:sp>
      <p:sp>
        <p:nvSpPr>
          <p:cNvPr id="46" name="Rectangle 45"/>
          <p:cNvSpPr/>
          <p:nvPr/>
        </p:nvSpPr>
        <p:spPr>
          <a:xfrm>
            <a:off x="2792811" y="1506961"/>
            <a:ext cx="1437894" cy="646331"/>
          </a:xfrm>
          <a:prstGeom prst="rect">
            <a:avLst/>
          </a:prstGeom>
        </p:spPr>
        <p:txBody>
          <a:bodyPr wrap="none">
            <a:spAutoFit/>
          </a:bodyPr>
          <a:lstStyle/>
          <a:p>
            <a:r>
              <a:rPr lang="en-US" sz="3600" b="1">
                <a:solidFill>
                  <a:srgbClr val="000000"/>
                </a:solidFill>
                <a:latin typeface="Avenir"/>
              </a:rPr>
              <a:t>Why</a:t>
            </a:r>
            <a:r>
              <a:rPr lang="en-US" sz="3200" b="1">
                <a:solidFill>
                  <a:srgbClr val="000000"/>
                </a:solidFill>
                <a:latin typeface="Avenir"/>
              </a:rPr>
              <a:t> ? </a:t>
            </a:r>
            <a:endParaRPr lang="en-US" sz="3200" b="1"/>
          </a:p>
        </p:txBody>
      </p:sp>
      <p:sp>
        <p:nvSpPr>
          <p:cNvPr id="47" name="Rectangle 46"/>
          <p:cNvSpPr/>
          <p:nvPr/>
        </p:nvSpPr>
        <p:spPr>
          <a:xfrm>
            <a:off x="2792811" y="2063751"/>
            <a:ext cx="4545155" cy="461665"/>
          </a:xfrm>
          <a:prstGeom prst="rect">
            <a:avLst/>
          </a:prstGeom>
        </p:spPr>
        <p:txBody>
          <a:bodyPr wrap="none">
            <a:spAutoFit/>
          </a:bodyPr>
          <a:lstStyle/>
          <a:p>
            <a:r>
              <a:rPr lang="en-US" sz="2400" b="1" u="sng"/>
              <a:t>Thought behind this Business Idea</a:t>
            </a:r>
          </a:p>
        </p:txBody>
      </p:sp>
      <p:sp>
        <p:nvSpPr>
          <p:cNvPr id="48" name="Rectangle 47"/>
          <p:cNvSpPr/>
          <p:nvPr/>
        </p:nvSpPr>
        <p:spPr>
          <a:xfrm>
            <a:off x="2765897" y="4252521"/>
            <a:ext cx="1704826" cy="646331"/>
          </a:xfrm>
          <a:prstGeom prst="rect">
            <a:avLst/>
          </a:prstGeom>
        </p:spPr>
        <p:txBody>
          <a:bodyPr wrap="none">
            <a:spAutoFit/>
          </a:bodyPr>
          <a:lstStyle/>
          <a:p>
            <a:r>
              <a:rPr lang="en-US" sz="3600" b="1">
                <a:solidFill>
                  <a:srgbClr val="000000"/>
                </a:solidFill>
                <a:latin typeface="Avenir"/>
              </a:rPr>
              <a:t>What</a:t>
            </a:r>
            <a:r>
              <a:rPr lang="en-US" sz="3200" b="1">
                <a:solidFill>
                  <a:srgbClr val="000000"/>
                </a:solidFill>
                <a:latin typeface="Avenir"/>
              </a:rPr>
              <a:t>  ? </a:t>
            </a:r>
            <a:endParaRPr lang="en-US" sz="3200" b="1"/>
          </a:p>
        </p:txBody>
      </p:sp>
      <p:sp>
        <p:nvSpPr>
          <p:cNvPr id="49" name="Rectangle 48"/>
          <p:cNvSpPr/>
          <p:nvPr/>
        </p:nvSpPr>
        <p:spPr>
          <a:xfrm>
            <a:off x="2735904" y="6934848"/>
            <a:ext cx="1538306" cy="646331"/>
          </a:xfrm>
          <a:prstGeom prst="rect">
            <a:avLst/>
          </a:prstGeom>
        </p:spPr>
        <p:txBody>
          <a:bodyPr wrap="none">
            <a:spAutoFit/>
          </a:bodyPr>
          <a:lstStyle/>
          <a:p>
            <a:r>
              <a:rPr lang="en-US" sz="3600" b="1">
                <a:solidFill>
                  <a:srgbClr val="000000"/>
                </a:solidFill>
                <a:latin typeface="Avenir"/>
              </a:rPr>
              <a:t>How</a:t>
            </a:r>
            <a:r>
              <a:rPr lang="en-US" sz="3200" b="1">
                <a:solidFill>
                  <a:srgbClr val="000000"/>
                </a:solidFill>
                <a:latin typeface="Avenir"/>
              </a:rPr>
              <a:t>  ? </a:t>
            </a:r>
            <a:endParaRPr lang="en-US" sz="3200" b="1"/>
          </a:p>
        </p:txBody>
      </p:sp>
      <p:sp>
        <p:nvSpPr>
          <p:cNvPr id="51" name="Rectangle 50"/>
          <p:cNvSpPr/>
          <p:nvPr/>
        </p:nvSpPr>
        <p:spPr>
          <a:xfrm>
            <a:off x="2852043" y="5303904"/>
            <a:ext cx="13196219" cy="1569660"/>
          </a:xfrm>
          <a:prstGeom prst="rect">
            <a:avLst/>
          </a:prstGeom>
          <a:ln w="38100">
            <a:solidFill>
              <a:schemeClr val="accent1">
                <a:lumMod val="50000"/>
              </a:schemeClr>
            </a:solidFill>
          </a:ln>
        </p:spPr>
        <p:txBody>
          <a:bodyPr wrap="square">
            <a:spAutoFit/>
          </a:bodyPr>
          <a:lstStyle/>
          <a:p>
            <a:r>
              <a:rPr lang="en-US" sz="2400"/>
              <a:t>PickDo is a personalized recommendation platform that streamlines the shopping experience by providing users with customized product suggestions. Based on user preferences—such as price range, features, and categories - PickDo curates a list of top products, helping users make informed decisions quickly and conveniently.</a:t>
            </a:r>
            <a:endParaRPr lang="en-IN" sz="2400"/>
          </a:p>
        </p:txBody>
      </p:sp>
      <p:sp>
        <p:nvSpPr>
          <p:cNvPr id="52" name="Rectangle 51"/>
          <p:cNvSpPr/>
          <p:nvPr/>
        </p:nvSpPr>
        <p:spPr>
          <a:xfrm>
            <a:off x="2852044" y="2570302"/>
            <a:ext cx="13149956" cy="1569660"/>
          </a:xfrm>
          <a:prstGeom prst="rect">
            <a:avLst/>
          </a:prstGeom>
          <a:ln w="38100">
            <a:solidFill>
              <a:schemeClr val="accent1">
                <a:lumMod val="50000"/>
              </a:schemeClr>
            </a:solidFill>
          </a:ln>
        </p:spPr>
        <p:txBody>
          <a:bodyPr wrap="square">
            <a:spAutoFit/>
          </a:bodyPr>
          <a:lstStyle/>
          <a:p>
            <a:r>
              <a:rPr lang="en-US" sz="2400"/>
              <a:t> In today’s vast e-commerce landscape, users often face choice overload. We aim to simplify decision-making by delivering tailored recommendations that align with user preferences, ensuring they find the right products without endless browsing. We provide the top 5 products based on user preferences while generating affiliate revenue.</a:t>
            </a:r>
          </a:p>
        </p:txBody>
      </p:sp>
      <p:sp>
        <p:nvSpPr>
          <p:cNvPr id="53" name="Rectangle 52"/>
          <p:cNvSpPr/>
          <p:nvPr/>
        </p:nvSpPr>
        <p:spPr>
          <a:xfrm>
            <a:off x="2735904" y="7451858"/>
            <a:ext cx="6536341" cy="461665"/>
          </a:xfrm>
          <a:prstGeom prst="rect">
            <a:avLst/>
          </a:prstGeom>
        </p:spPr>
        <p:txBody>
          <a:bodyPr wrap="none">
            <a:spAutoFit/>
          </a:bodyPr>
          <a:lstStyle/>
          <a:p>
            <a:r>
              <a:rPr lang="en-US" sz="2400" b="1" u="sng"/>
              <a:t>How we Solve the Problem &amp; Revenue generation</a:t>
            </a:r>
          </a:p>
        </p:txBody>
      </p:sp>
      <p:sp>
        <p:nvSpPr>
          <p:cNvPr id="54" name="Rectangle 53"/>
          <p:cNvSpPr/>
          <p:nvPr/>
        </p:nvSpPr>
        <p:spPr>
          <a:xfrm>
            <a:off x="2852044" y="8031851"/>
            <a:ext cx="13196218" cy="1200329"/>
          </a:xfrm>
          <a:prstGeom prst="rect">
            <a:avLst/>
          </a:prstGeom>
          <a:ln w="38100">
            <a:solidFill>
              <a:schemeClr val="accent1">
                <a:lumMod val="50000"/>
              </a:schemeClr>
            </a:solidFill>
          </a:ln>
        </p:spPr>
        <p:txBody>
          <a:bodyPr wrap="square">
            <a:spAutoFit/>
          </a:bodyPr>
          <a:lstStyle/>
          <a:p>
            <a:r>
              <a:rPr lang="en-US" sz="2400"/>
              <a:t>"Our AI-powered system filters products according to user preferences, delivering personalized recommendations with direct purchase links.. We generate revenue through affiliate marketing, earning commissions from purchases made via our recommendation links on partnered e-commerce platforms."</a:t>
            </a:r>
          </a:p>
        </p:txBody>
      </p:sp>
      <p:sp>
        <p:nvSpPr>
          <p:cNvPr id="42" name="Shape 2932">
            <a:extLst>
              <a:ext uri="{FF2B5EF4-FFF2-40B4-BE49-F238E27FC236}">
                <a16:creationId xmlns:a16="http://schemas.microsoft.com/office/drawing/2014/main" id="{F24913FF-4021-F444-AC80-1D5E7C5340A2}"/>
              </a:ext>
            </a:extLst>
          </p:cNvPr>
          <p:cNvSpPr/>
          <p:nvPr/>
        </p:nvSpPr>
        <p:spPr>
          <a:xfrm>
            <a:off x="972786" y="8002939"/>
            <a:ext cx="1160523" cy="953678"/>
          </a:xfrm>
          <a:custGeom>
            <a:avLst/>
            <a:gdLst/>
            <a:ahLst/>
            <a:cxnLst>
              <a:cxn ang="0">
                <a:pos x="wd2" y="hd2"/>
              </a:cxn>
              <a:cxn ang="5400000">
                <a:pos x="wd2" y="hd2"/>
              </a:cxn>
              <a:cxn ang="10800000">
                <a:pos x="wd2" y="hd2"/>
              </a:cxn>
              <a:cxn ang="16200000">
                <a:pos x="wd2" y="hd2"/>
              </a:cxn>
            </a:cxnLst>
            <a:rect l="0" t="0" r="r" b="b"/>
            <a:pathLst>
              <a:path w="21600" h="21600"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7"/>
                  <a:pt x="18299" y="6600"/>
                  <a:pt x="18164" y="6600"/>
                </a:cubicBezTo>
                <a:cubicBezTo>
                  <a:pt x="17892" y="6600"/>
                  <a:pt x="17673" y="6869"/>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69"/>
                  <a:pt x="15489" y="0"/>
                  <a:pt x="15218" y="0"/>
                </a:cubicBezTo>
                <a:lnTo>
                  <a:pt x="11291" y="0"/>
                </a:lnTo>
                <a:cubicBezTo>
                  <a:pt x="11020" y="0"/>
                  <a:pt x="10800" y="269"/>
                  <a:pt x="10800" y="600"/>
                </a:cubicBezTo>
                <a:cubicBezTo>
                  <a:pt x="10800" y="932"/>
                  <a:pt x="11020" y="1200"/>
                  <a:pt x="11291" y="1200"/>
                </a:cubicBezTo>
                <a:lnTo>
                  <a:pt x="14033" y="1200"/>
                </a:lnTo>
                <a:lnTo>
                  <a:pt x="6669" y="10200"/>
                </a:lnTo>
                <a:lnTo>
                  <a:pt x="3858" y="10200"/>
                </a:lnTo>
                <a:cubicBezTo>
                  <a:pt x="3639" y="9167"/>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69"/>
                  <a:pt x="10800" y="21000"/>
                </a:cubicBezTo>
                <a:cubicBezTo>
                  <a:pt x="10800" y="21332"/>
                  <a:pt x="11020" y="21600"/>
                  <a:pt x="11291" y="21600"/>
                </a:cubicBezTo>
                <a:lnTo>
                  <a:pt x="15218" y="21600"/>
                </a:lnTo>
                <a:cubicBezTo>
                  <a:pt x="15489" y="21600"/>
                  <a:pt x="15709" y="21332"/>
                  <a:pt x="15709" y="21000"/>
                </a:cubicBezTo>
                <a:lnTo>
                  <a:pt x="15709" y="16200"/>
                </a:lnTo>
                <a:cubicBezTo>
                  <a:pt x="15709" y="15869"/>
                  <a:pt x="15489" y="15600"/>
                  <a:pt x="15218" y="15600"/>
                </a:cubicBezTo>
                <a:cubicBezTo>
                  <a:pt x="14947" y="15600"/>
                  <a:pt x="14727" y="15869"/>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solidFill>
            <a:schemeClr val="tx2">
              <a:lumMod val="50000"/>
            </a:schemeClr>
          </a:solidFill>
          <a:ln w="12700">
            <a:solidFill>
              <a:schemeClr val="tx1">
                <a:lumMod val="50000"/>
                <a:lumOff val="50000"/>
              </a:schemeClr>
            </a:solidFill>
            <a:miter lim="400000"/>
          </a:ln>
        </p:spPr>
        <p:txBody>
          <a:bodyPr lIns="57136" tIns="57136" rIns="57136" bIns="57136" anchor="ctr"/>
          <a:lstStyle/>
          <a:p>
            <a:pPr defTabSz="685594">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498">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nvGrpSpPr>
          <p:cNvPr id="8" name="Graphic 19" descr="Dance steps with solid fill">
            <a:extLst>
              <a:ext uri="{FF2B5EF4-FFF2-40B4-BE49-F238E27FC236}">
                <a16:creationId xmlns:a16="http://schemas.microsoft.com/office/drawing/2014/main" id="{02F67930-195C-FFFD-538C-026C46357144}"/>
              </a:ext>
            </a:extLst>
          </p:cNvPr>
          <p:cNvGrpSpPr/>
          <p:nvPr/>
        </p:nvGrpSpPr>
        <p:grpSpPr>
          <a:xfrm>
            <a:off x="1004406" y="2805656"/>
            <a:ext cx="912563" cy="1062933"/>
            <a:chOff x="1004406" y="2792992"/>
            <a:chExt cx="912563" cy="1062933"/>
          </a:xfrm>
          <a:solidFill>
            <a:schemeClr val="tx2">
              <a:lumMod val="50000"/>
            </a:schemeClr>
          </a:solidFill>
        </p:grpSpPr>
        <p:sp>
          <p:nvSpPr>
            <p:cNvPr id="9" name="Freeform: Shape 8">
              <a:extLst>
                <a:ext uri="{FF2B5EF4-FFF2-40B4-BE49-F238E27FC236}">
                  <a16:creationId xmlns:a16="http://schemas.microsoft.com/office/drawing/2014/main" id="{F54196E5-B705-C017-264B-DAF943BE2C15}"/>
                </a:ext>
              </a:extLst>
            </p:cNvPr>
            <p:cNvSpPr/>
            <p:nvPr/>
          </p:nvSpPr>
          <p:spPr>
            <a:xfrm>
              <a:off x="1106214" y="3641624"/>
              <a:ext cx="198315" cy="194814"/>
            </a:xfrm>
            <a:custGeom>
              <a:avLst/>
              <a:gdLst>
                <a:gd name="connsiteX0" fmla="*/ 0 w 198315"/>
                <a:gd name="connsiteY0" fmla="*/ 41896 h 194814"/>
                <a:gd name="connsiteX1" fmla="*/ 16296 w 198315"/>
                <a:gd name="connsiteY1" fmla="*/ 128408 h 194814"/>
                <a:gd name="connsiteX2" fmla="*/ 21902 w 198315"/>
                <a:gd name="connsiteY2" fmla="*/ 147440 h 194814"/>
                <a:gd name="connsiteX3" fmla="*/ 123849 w 198315"/>
                <a:gd name="connsiteY3" fmla="*/ 191190 h 194814"/>
                <a:gd name="connsiteX4" fmla="*/ 143926 w 198315"/>
                <a:gd name="connsiteY4" fmla="*/ 185753 h 194814"/>
                <a:gd name="connsiteX5" fmla="*/ 196073 w 198315"/>
                <a:gd name="connsiteY5" fmla="*/ 102207 h 194814"/>
                <a:gd name="connsiteX6" fmla="*/ 190467 w 198315"/>
                <a:gd name="connsiteY6" fmla="*/ 83175 h 194814"/>
                <a:gd name="connsiteX7" fmla="*/ 156962 w 198315"/>
                <a:gd name="connsiteY7" fmla="*/ 0 h 194814"/>
                <a:gd name="connsiteX8" fmla="*/ 521 w 198315"/>
                <a:gd name="connsiteY8" fmla="*/ 41402 h 194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315" h="194814">
                  <a:moveTo>
                    <a:pt x="0" y="41896"/>
                  </a:moveTo>
                  <a:cubicBezTo>
                    <a:pt x="2957" y="71104"/>
                    <a:pt x="8407" y="100036"/>
                    <a:pt x="16296" y="128408"/>
                  </a:cubicBezTo>
                  <a:lnTo>
                    <a:pt x="21902" y="147440"/>
                  </a:lnTo>
                  <a:cubicBezTo>
                    <a:pt x="33244" y="190449"/>
                    <a:pt x="85782" y="201572"/>
                    <a:pt x="123849" y="191190"/>
                  </a:cubicBezTo>
                  <a:lnTo>
                    <a:pt x="143926" y="185753"/>
                  </a:lnTo>
                  <a:cubicBezTo>
                    <a:pt x="182587" y="176240"/>
                    <a:pt x="205887" y="138913"/>
                    <a:pt x="196073" y="102207"/>
                  </a:cubicBezTo>
                  <a:lnTo>
                    <a:pt x="190467" y="83175"/>
                  </a:lnTo>
                  <a:cubicBezTo>
                    <a:pt x="182346" y="54431"/>
                    <a:pt x="171119" y="26559"/>
                    <a:pt x="156962" y="0"/>
                  </a:cubicBezTo>
                  <a:lnTo>
                    <a:pt x="521" y="41402"/>
                  </a:lnTo>
                  <a:close/>
                </a:path>
              </a:pathLst>
            </a:custGeom>
            <a:grpFill/>
            <a:ln w="12998"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C3DC78F9-5738-34D0-E053-8423F9D0A4AB}"/>
                </a:ext>
              </a:extLst>
            </p:cNvPr>
            <p:cNvSpPr/>
            <p:nvPr/>
          </p:nvSpPr>
          <p:spPr>
            <a:xfrm>
              <a:off x="1004406" y="3199105"/>
              <a:ext cx="261345" cy="430407"/>
            </a:xfrm>
            <a:custGeom>
              <a:avLst/>
              <a:gdLst>
                <a:gd name="connsiteX0" fmla="*/ 78994 w 261345"/>
                <a:gd name="connsiteY0" fmla="*/ 430407 h 430407"/>
                <a:gd name="connsiteX1" fmla="*/ 240780 w 261345"/>
                <a:gd name="connsiteY1" fmla="*/ 389129 h 430407"/>
                <a:gd name="connsiteX2" fmla="*/ 207927 w 261345"/>
                <a:gd name="connsiteY2" fmla="*/ 40487 h 430407"/>
                <a:gd name="connsiteX3" fmla="*/ 207927 w 261345"/>
                <a:gd name="connsiteY3" fmla="*/ 40487 h 430407"/>
                <a:gd name="connsiteX4" fmla="*/ 101808 w 261345"/>
                <a:gd name="connsiteY4" fmla="*/ 2422 h 430407"/>
                <a:gd name="connsiteX5" fmla="*/ 6249 w 261345"/>
                <a:gd name="connsiteY5" fmla="*/ 93383 h 430407"/>
                <a:gd name="connsiteX6" fmla="*/ 78994 w 261345"/>
                <a:gd name="connsiteY6" fmla="*/ 430407 h 430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345" h="430407">
                  <a:moveTo>
                    <a:pt x="78994" y="430407"/>
                  </a:moveTo>
                  <a:lnTo>
                    <a:pt x="240780" y="389129"/>
                  </a:lnTo>
                  <a:cubicBezTo>
                    <a:pt x="205320" y="262328"/>
                    <a:pt x="326562" y="179030"/>
                    <a:pt x="207927" y="40487"/>
                  </a:cubicBezTo>
                  <a:lnTo>
                    <a:pt x="207927" y="40487"/>
                  </a:lnTo>
                  <a:cubicBezTo>
                    <a:pt x="183824" y="8753"/>
                    <a:pt x="142034" y="-6237"/>
                    <a:pt x="101808" y="2422"/>
                  </a:cubicBezTo>
                  <a:cubicBezTo>
                    <a:pt x="53164" y="11069"/>
                    <a:pt x="15170" y="47234"/>
                    <a:pt x="6249" y="93383"/>
                  </a:cubicBezTo>
                  <a:cubicBezTo>
                    <a:pt x="-12003" y="192253"/>
                    <a:pt x="8987" y="315841"/>
                    <a:pt x="78994" y="430407"/>
                  </a:cubicBezTo>
                  <a:close/>
                </a:path>
              </a:pathLst>
            </a:custGeom>
            <a:grpFill/>
            <a:ln w="12998"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1D5CB329-49B2-286F-C675-18A801928CE0}"/>
                </a:ext>
              </a:extLst>
            </p:cNvPr>
            <p:cNvSpPr/>
            <p:nvPr/>
          </p:nvSpPr>
          <p:spPr>
            <a:xfrm>
              <a:off x="1527718" y="3218088"/>
              <a:ext cx="216253" cy="208874"/>
            </a:xfrm>
            <a:custGeom>
              <a:avLst/>
              <a:gdLst>
                <a:gd name="connsiteX0" fmla="*/ 216254 w 216253"/>
                <a:gd name="connsiteY0" fmla="*/ 69333 h 208874"/>
                <a:gd name="connsiteX1" fmla="*/ 182619 w 216253"/>
                <a:gd name="connsiteY1" fmla="*/ 154361 h 208874"/>
                <a:gd name="connsiteX2" fmla="*/ 173233 w 216253"/>
                <a:gd name="connsiteY2" fmla="*/ 172529 h 208874"/>
                <a:gd name="connsiteX3" fmla="*/ 61768 w 216253"/>
                <a:gd name="connsiteY3" fmla="*/ 198606 h 208874"/>
                <a:gd name="connsiteX4" fmla="*/ 42604 w 216253"/>
                <a:gd name="connsiteY4" fmla="*/ 189707 h 208874"/>
                <a:gd name="connsiteX5" fmla="*/ 6753 w 216253"/>
                <a:gd name="connsiteY5" fmla="*/ 96275 h 208874"/>
                <a:gd name="connsiteX6" fmla="*/ 16270 w 216253"/>
                <a:gd name="connsiteY6" fmla="*/ 78108 h 208874"/>
                <a:gd name="connsiteX7" fmla="*/ 66331 w 216253"/>
                <a:gd name="connsiteY7" fmla="*/ 0 h 208874"/>
                <a:gd name="connsiteX8" fmla="*/ 216254 w 216253"/>
                <a:gd name="connsiteY8" fmla="*/ 69333 h 20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53" h="208874">
                  <a:moveTo>
                    <a:pt x="216254" y="69333"/>
                  </a:moveTo>
                  <a:cubicBezTo>
                    <a:pt x="207451" y="98481"/>
                    <a:pt x="196205" y="126914"/>
                    <a:pt x="182619" y="154361"/>
                  </a:cubicBezTo>
                  <a:lnTo>
                    <a:pt x="173233" y="172529"/>
                  </a:lnTo>
                  <a:cubicBezTo>
                    <a:pt x="153417" y="213931"/>
                    <a:pt x="98141" y="215908"/>
                    <a:pt x="61768" y="198606"/>
                  </a:cubicBezTo>
                  <a:lnTo>
                    <a:pt x="42604" y="189707"/>
                  </a:lnTo>
                  <a:cubicBezTo>
                    <a:pt x="5781" y="173039"/>
                    <a:pt x="-10167" y="131477"/>
                    <a:pt x="6753" y="96275"/>
                  </a:cubicBezTo>
                  <a:lnTo>
                    <a:pt x="16270" y="78108"/>
                  </a:lnTo>
                  <a:cubicBezTo>
                    <a:pt x="30093" y="50515"/>
                    <a:pt x="46867" y="24343"/>
                    <a:pt x="66331" y="0"/>
                  </a:cubicBezTo>
                  <a:lnTo>
                    <a:pt x="216254" y="69333"/>
                  </a:lnTo>
                  <a:close/>
                </a:path>
              </a:pathLst>
            </a:custGeom>
            <a:grpFill/>
            <a:ln w="12998"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AC72F992-F9C8-834E-47F0-D0F9AD7B31F6}"/>
                </a:ext>
              </a:extLst>
            </p:cNvPr>
            <p:cNvSpPr/>
            <p:nvPr/>
          </p:nvSpPr>
          <p:spPr>
            <a:xfrm>
              <a:off x="1630161" y="2792992"/>
              <a:ext cx="286808" cy="432635"/>
            </a:xfrm>
            <a:custGeom>
              <a:avLst/>
              <a:gdLst>
                <a:gd name="connsiteX0" fmla="*/ 150965 w 286808"/>
                <a:gd name="connsiteY0" fmla="*/ 432635 h 432635"/>
                <a:gd name="connsiteX1" fmla="*/ 0 w 286808"/>
                <a:gd name="connsiteY1" fmla="*/ 364415 h 432635"/>
                <a:gd name="connsiteX2" fmla="*/ 98819 w 286808"/>
                <a:gd name="connsiteY2" fmla="*/ 27020 h 432635"/>
                <a:gd name="connsiteX3" fmla="*/ 98819 w 286808"/>
                <a:gd name="connsiteY3" fmla="*/ 27020 h 432635"/>
                <a:gd name="connsiteX4" fmla="*/ 210413 w 286808"/>
                <a:gd name="connsiteY4" fmla="*/ 7987 h 432635"/>
                <a:gd name="connsiteX5" fmla="*/ 286808 w 286808"/>
                <a:gd name="connsiteY5" fmla="*/ 113778 h 432635"/>
                <a:gd name="connsiteX6" fmla="*/ 150965 w 286808"/>
                <a:gd name="connsiteY6" fmla="*/ 432635 h 43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08" h="432635">
                  <a:moveTo>
                    <a:pt x="150965" y="432635"/>
                  </a:moveTo>
                  <a:lnTo>
                    <a:pt x="0" y="364415"/>
                  </a:lnTo>
                  <a:cubicBezTo>
                    <a:pt x="58665" y="246759"/>
                    <a:pt x="-44325" y="143069"/>
                    <a:pt x="98819" y="27020"/>
                  </a:cubicBezTo>
                  <a:lnTo>
                    <a:pt x="98819" y="27020"/>
                  </a:lnTo>
                  <a:cubicBezTo>
                    <a:pt x="128588" y="-35"/>
                    <a:pt x="172563" y="-7535"/>
                    <a:pt x="210413" y="7987"/>
                  </a:cubicBezTo>
                  <a:cubicBezTo>
                    <a:pt x="256541" y="24837"/>
                    <a:pt x="286927" y="66915"/>
                    <a:pt x="286808" y="113778"/>
                  </a:cubicBezTo>
                  <a:cubicBezTo>
                    <a:pt x="285896" y="214132"/>
                    <a:pt x="241701" y="331664"/>
                    <a:pt x="150965" y="432635"/>
                  </a:cubicBezTo>
                  <a:close/>
                </a:path>
              </a:pathLst>
            </a:custGeom>
            <a:grpFill/>
            <a:ln w="12998"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E99BC282-2D21-11E9-7684-21A9F9638FFA}"/>
                </a:ext>
              </a:extLst>
            </p:cNvPr>
            <p:cNvSpPr/>
            <p:nvPr/>
          </p:nvSpPr>
          <p:spPr>
            <a:xfrm>
              <a:off x="1490016" y="3740618"/>
              <a:ext cx="126065" cy="107027"/>
            </a:xfrm>
            <a:custGeom>
              <a:avLst/>
              <a:gdLst>
                <a:gd name="connsiteX0" fmla="*/ 0 w 126065"/>
                <a:gd name="connsiteY0" fmla="*/ 34975 h 107027"/>
                <a:gd name="connsiteX1" fmla="*/ 18382 w 126065"/>
                <a:gd name="connsiteY1" fmla="*/ 107027 h 107027"/>
                <a:gd name="connsiteX2" fmla="*/ 126065 w 126065"/>
                <a:gd name="connsiteY2" fmla="*/ 60311 h 107027"/>
                <a:gd name="connsiteX3" fmla="*/ 80697 w 126065"/>
                <a:gd name="connsiteY3" fmla="*/ 0 h 107027"/>
                <a:gd name="connsiteX4" fmla="*/ 0 w 126065"/>
                <a:gd name="connsiteY4" fmla="*/ 34975 h 107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65" h="107027">
                  <a:moveTo>
                    <a:pt x="0" y="34975"/>
                  </a:moveTo>
                  <a:lnTo>
                    <a:pt x="18382" y="107027"/>
                  </a:lnTo>
                  <a:cubicBezTo>
                    <a:pt x="57122" y="98192"/>
                    <a:pt x="93689" y="82328"/>
                    <a:pt x="126065" y="60311"/>
                  </a:cubicBezTo>
                  <a:lnTo>
                    <a:pt x="80697" y="0"/>
                  </a:lnTo>
                  <a:cubicBezTo>
                    <a:pt x="56389" y="16417"/>
                    <a:pt x="29000" y="28288"/>
                    <a:pt x="0" y="34975"/>
                  </a:cubicBezTo>
                  <a:close/>
                </a:path>
              </a:pathLst>
            </a:custGeom>
            <a:grpFill/>
            <a:ln w="12998"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A0753C4B-6726-4F19-73DC-AB3AD3864676}"/>
                </a:ext>
              </a:extLst>
            </p:cNvPr>
            <p:cNvSpPr/>
            <p:nvPr/>
          </p:nvSpPr>
          <p:spPr>
            <a:xfrm>
              <a:off x="1604087" y="3641995"/>
              <a:ext cx="120720" cy="121981"/>
            </a:xfrm>
            <a:custGeom>
              <a:avLst/>
              <a:gdLst>
                <a:gd name="connsiteX0" fmla="*/ 0 w 120720"/>
                <a:gd name="connsiteY0" fmla="*/ 70816 h 121981"/>
                <a:gd name="connsiteX1" fmla="*/ 56579 w 120720"/>
                <a:gd name="connsiteY1" fmla="*/ 121981 h 121981"/>
                <a:gd name="connsiteX2" fmla="*/ 120720 w 120720"/>
                <a:gd name="connsiteY2" fmla="*/ 27560 h 121981"/>
                <a:gd name="connsiteX3" fmla="*/ 48106 w 120720"/>
                <a:gd name="connsiteY3" fmla="*/ 0 h 121981"/>
                <a:gd name="connsiteX4" fmla="*/ 0 w 120720"/>
                <a:gd name="connsiteY4" fmla="*/ 70816 h 121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20" h="121981">
                  <a:moveTo>
                    <a:pt x="0" y="70816"/>
                  </a:moveTo>
                  <a:lnTo>
                    <a:pt x="56579" y="121981"/>
                  </a:lnTo>
                  <a:cubicBezTo>
                    <a:pt x="84092" y="94656"/>
                    <a:pt x="105861" y="62611"/>
                    <a:pt x="120720" y="27560"/>
                  </a:cubicBezTo>
                  <a:lnTo>
                    <a:pt x="48106" y="0"/>
                  </a:lnTo>
                  <a:cubicBezTo>
                    <a:pt x="36942" y="26278"/>
                    <a:pt x="20619" y="50309"/>
                    <a:pt x="0" y="70816"/>
                  </a:cubicBezTo>
                  <a:close/>
                </a:path>
              </a:pathLst>
            </a:custGeom>
            <a:grpFill/>
            <a:ln w="12998"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4FC0B6ED-7ED7-B8AB-C1E2-05B19285B2E2}"/>
                </a:ext>
              </a:extLst>
            </p:cNvPr>
            <p:cNvSpPr/>
            <p:nvPr/>
          </p:nvSpPr>
          <p:spPr>
            <a:xfrm>
              <a:off x="1331750" y="3769414"/>
              <a:ext cx="117721" cy="86511"/>
            </a:xfrm>
            <a:custGeom>
              <a:avLst/>
              <a:gdLst>
                <a:gd name="connsiteX0" fmla="*/ 26073 w 117721"/>
                <a:gd name="connsiteY0" fmla="*/ 0 h 86511"/>
                <a:gd name="connsiteX1" fmla="*/ 0 w 117721"/>
                <a:gd name="connsiteY1" fmla="*/ 70074 h 86511"/>
                <a:gd name="connsiteX2" fmla="*/ 102860 w 117721"/>
                <a:gd name="connsiteY2" fmla="*/ 86512 h 86511"/>
                <a:gd name="connsiteX3" fmla="*/ 117722 w 117721"/>
                <a:gd name="connsiteY3" fmla="*/ 86512 h 86511"/>
                <a:gd name="connsiteX4" fmla="*/ 114071 w 117721"/>
                <a:gd name="connsiteY4" fmla="*/ 12359 h 86511"/>
                <a:gd name="connsiteX5" fmla="*/ 26073 w 117721"/>
                <a:gd name="connsiteY5" fmla="*/ 0 h 8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721" h="86511">
                  <a:moveTo>
                    <a:pt x="26073" y="0"/>
                  </a:moveTo>
                  <a:lnTo>
                    <a:pt x="0" y="70074"/>
                  </a:lnTo>
                  <a:cubicBezTo>
                    <a:pt x="33074" y="80971"/>
                    <a:pt x="67844" y="86528"/>
                    <a:pt x="102860" y="86512"/>
                  </a:cubicBezTo>
                  <a:cubicBezTo>
                    <a:pt x="107814" y="86512"/>
                    <a:pt x="112768" y="86512"/>
                    <a:pt x="117722" y="86512"/>
                  </a:cubicBezTo>
                  <a:lnTo>
                    <a:pt x="114071" y="12359"/>
                  </a:lnTo>
                  <a:cubicBezTo>
                    <a:pt x="84178" y="13550"/>
                    <a:pt x="54318" y="9357"/>
                    <a:pt x="26073" y="0"/>
                  </a:cubicBezTo>
                  <a:close/>
                </a:path>
              </a:pathLst>
            </a:custGeom>
            <a:grpFill/>
            <a:ln w="12998"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A7A2E6D9-A4CB-88E0-98B4-B57E5DC48194}"/>
                </a:ext>
              </a:extLst>
            </p:cNvPr>
            <p:cNvSpPr/>
            <p:nvPr/>
          </p:nvSpPr>
          <p:spPr>
            <a:xfrm>
              <a:off x="1564977" y="3435727"/>
              <a:ext cx="286808" cy="179696"/>
            </a:xfrm>
            <a:custGeom>
              <a:avLst/>
              <a:gdLst>
                <a:gd name="connsiteX0" fmla="*/ 286808 w 286808"/>
                <a:gd name="connsiteY0" fmla="*/ 135947 h 179696"/>
                <a:gd name="connsiteX1" fmla="*/ 143404 w 286808"/>
                <a:gd name="connsiteY1" fmla="*/ 0 h 179696"/>
                <a:gd name="connsiteX2" fmla="*/ 0 w 286808"/>
                <a:gd name="connsiteY2" fmla="*/ 135947 h 179696"/>
                <a:gd name="connsiteX3" fmla="*/ 104294 w 286808"/>
                <a:gd name="connsiteY3" fmla="*/ 135947 h 179696"/>
                <a:gd name="connsiteX4" fmla="*/ 100774 w 286808"/>
                <a:gd name="connsiteY4" fmla="*/ 165731 h 179696"/>
                <a:gd name="connsiteX5" fmla="*/ 177560 w 286808"/>
                <a:gd name="connsiteY5" fmla="*/ 179697 h 179696"/>
                <a:gd name="connsiteX6" fmla="*/ 182514 w 286808"/>
                <a:gd name="connsiteY6" fmla="*/ 135947 h 17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808" h="179696">
                  <a:moveTo>
                    <a:pt x="286808" y="135947"/>
                  </a:moveTo>
                  <a:lnTo>
                    <a:pt x="143404" y="0"/>
                  </a:lnTo>
                  <a:lnTo>
                    <a:pt x="0" y="135947"/>
                  </a:lnTo>
                  <a:lnTo>
                    <a:pt x="104294" y="135947"/>
                  </a:lnTo>
                  <a:cubicBezTo>
                    <a:pt x="103844" y="145940"/>
                    <a:pt x="102668" y="155891"/>
                    <a:pt x="100774" y="165731"/>
                  </a:cubicBezTo>
                  <a:lnTo>
                    <a:pt x="177560" y="179697"/>
                  </a:lnTo>
                  <a:cubicBezTo>
                    <a:pt x="180325" y="165246"/>
                    <a:pt x="181981" y="150624"/>
                    <a:pt x="182514" y="135947"/>
                  </a:cubicBezTo>
                  <a:close/>
                </a:path>
              </a:pathLst>
            </a:custGeom>
            <a:grpFill/>
            <a:ln w="12998" cap="flat">
              <a:noFill/>
              <a:prstDash val="solid"/>
              <a:miter/>
            </a:ln>
          </p:spPr>
          <p:txBody>
            <a:bodyPr rtlCol="0" anchor="ctr"/>
            <a:lstStyle/>
            <a:p>
              <a:endParaRPr lang="en-IN"/>
            </a:p>
          </p:txBody>
        </p:sp>
      </p:grpSp>
      <p:pic>
        <p:nvPicPr>
          <p:cNvPr id="57" name="Graphic 56" descr="Lightbulb and gear with solid fill">
            <a:extLst>
              <a:ext uri="{FF2B5EF4-FFF2-40B4-BE49-F238E27FC236}">
                <a16:creationId xmlns:a16="http://schemas.microsoft.com/office/drawing/2014/main" id="{F72D491D-385E-DE57-7A8F-2E32B8BC1C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821" y="5158598"/>
            <a:ext cx="1160523" cy="1515414"/>
          </a:xfrm>
          <a:prstGeom prst="rect">
            <a:avLst/>
          </a:prstGeom>
        </p:spPr>
      </p:pic>
      <p:sp>
        <p:nvSpPr>
          <p:cNvPr id="69" name="Rectangle 68">
            <a:extLst>
              <a:ext uri="{FF2B5EF4-FFF2-40B4-BE49-F238E27FC236}">
                <a16:creationId xmlns:a16="http://schemas.microsoft.com/office/drawing/2014/main" id="{7D757942-CB6D-358A-7EBD-4F65BE91AC3B}"/>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04E6CE4-D683-43BA-77C1-3500BA9E1859}"/>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DD51168-7747-37B6-773D-4F52BAB4AC83}"/>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F468652-4D57-3E3D-0770-B7E410672BE8}"/>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A75DC4F2-FCC2-4B36-AD0F-0AE747AE729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044437" y="84045"/>
            <a:ext cx="2141590" cy="214159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48527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BAC2B-F73B-3ECE-1AA0-C3D945DE7D9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FCA4372-3FAC-200A-2A96-65E1F42C262A}"/>
              </a:ext>
            </a:extLst>
          </p:cNvPr>
          <p:cNvSpPr txBox="1"/>
          <p:nvPr/>
        </p:nvSpPr>
        <p:spPr>
          <a:xfrm>
            <a:off x="521109" y="300260"/>
            <a:ext cx="5675839" cy="707886"/>
          </a:xfrm>
          <a:prstGeom prst="rect">
            <a:avLst/>
          </a:prstGeom>
          <a:noFill/>
        </p:spPr>
        <p:txBody>
          <a:bodyPr wrap="square" rtlCol="0">
            <a:spAutoFit/>
          </a:bodyPr>
          <a:lstStyle/>
          <a:p>
            <a:pPr defTabSz="685800"/>
            <a:r>
              <a:rPr lang="en-US" sz="4000" b="1">
                <a:solidFill>
                  <a:prstClr val="black">
                    <a:lumMod val="85000"/>
                    <a:lumOff val="15000"/>
                  </a:prstClr>
                </a:solidFill>
                <a:latin typeface="Montserrat"/>
              </a:rPr>
              <a:t>Forecast P&amp;L </a:t>
            </a:r>
          </a:p>
        </p:txBody>
      </p:sp>
      <p:sp>
        <p:nvSpPr>
          <p:cNvPr id="4" name="TextBox 3">
            <a:extLst>
              <a:ext uri="{FF2B5EF4-FFF2-40B4-BE49-F238E27FC236}">
                <a16:creationId xmlns:a16="http://schemas.microsoft.com/office/drawing/2014/main" id="{D28FFED1-67D9-971E-B0D6-699532A7AB24}"/>
              </a:ext>
            </a:extLst>
          </p:cNvPr>
          <p:cNvSpPr txBox="1"/>
          <p:nvPr/>
        </p:nvSpPr>
        <p:spPr>
          <a:xfrm>
            <a:off x="521108" y="917011"/>
            <a:ext cx="11569945" cy="646331"/>
          </a:xfrm>
          <a:prstGeom prst="rect">
            <a:avLst/>
          </a:prstGeom>
          <a:noFill/>
        </p:spPr>
        <p:txBody>
          <a:bodyPr wrap="square">
            <a:spAutoFit/>
          </a:bodyPr>
          <a:lstStyle/>
          <a:p>
            <a:r>
              <a:rPr lang="en-US" sz="3600" b="1" i="1"/>
              <a:t>setup costs and projected monthly operating costs:</a:t>
            </a:r>
            <a:endParaRPr lang="en-IN" sz="3600" b="1" i="1"/>
          </a:p>
        </p:txBody>
      </p:sp>
      <p:graphicFrame>
        <p:nvGraphicFramePr>
          <p:cNvPr id="9" name="Table 8">
            <a:extLst>
              <a:ext uri="{FF2B5EF4-FFF2-40B4-BE49-F238E27FC236}">
                <a16:creationId xmlns:a16="http://schemas.microsoft.com/office/drawing/2014/main" id="{47FC54DE-4FDC-1838-F67C-DD7191A1774E}"/>
              </a:ext>
            </a:extLst>
          </p:cNvPr>
          <p:cNvGraphicFramePr>
            <a:graphicFrameLocks noGrp="1"/>
          </p:cNvGraphicFramePr>
          <p:nvPr>
            <p:extLst>
              <p:ext uri="{D42A27DB-BD31-4B8C-83A1-F6EECF244321}">
                <p14:modId xmlns:p14="http://schemas.microsoft.com/office/powerpoint/2010/main" val="1512004352"/>
              </p:ext>
            </p:extLst>
          </p:nvPr>
        </p:nvGraphicFramePr>
        <p:xfrm>
          <a:off x="1086464" y="6417200"/>
          <a:ext cx="16641100" cy="1240245"/>
        </p:xfrm>
        <a:graphic>
          <a:graphicData uri="http://schemas.openxmlformats.org/drawingml/2006/table">
            <a:tbl>
              <a:tblPr firstRow="1" bandRow="1">
                <a:tableStyleId>{B301B821-A1FF-4177-AEE7-76D212191A09}</a:tableStyleId>
              </a:tblPr>
              <a:tblGrid>
                <a:gridCol w="1188650">
                  <a:extLst>
                    <a:ext uri="{9D8B030D-6E8A-4147-A177-3AD203B41FA5}">
                      <a16:colId xmlns:a16="http://schemas.microsoft.com/office/drawing/2014/main" val="1494981849"/>
                    </a:ext>
                  </a:extLst>
                </a:gridCol>
                <a:gridCol w="1188650">
                  <a:extLst>
                    <a:ext uri="{9D8B030D-6E8A-4147-A177-3AD203B41FA5}">
                      <a16:colId xmlns:a16="http://schemas.microsoft.com/office/drawing/2014/main" val="1382353719"/>
                    </a:ext>
                  </a:extLst>
                </a:gridCol>
                <a:gridCol w="1188650">
                  <a:extLst>
                    <a:ext uri="{9D8B030D-6E8A-4147-A177-3AD203B41FA5}">
                      <a16:colId xmlns:a16="http://schemas.microsoft.com/office/drawing/2014/main" val="821822909"/>
                    </a:ext>
                  </a:extLst>
                </a:gridCol>
                <a:gridCol w="1188650">
                  <a:extLst>
                    <a:ext uri="{9D8B030D-6E8A-4147-A177-3AD203B41FA5}">
                      <a16:colId xmlns:a16="http://schemas.microsoft.com/office/drawing/2014/main" val="545475621"/>
                    </a:ext>
                  </a:extLst>
                </a:gridCol>
                <a:gridCol w="1188650">
                  <a:extLst>
                    <a:ext uri="{9D8B030D-6E8A-4147-A177-3AD203B41FA5}">
                      <a16:colId xmlns:a16="http://schemas.microsoft.com/office/drawing/2014/main" val="4247395604"/>
                    </a:ext>
                  </a:extLst>
                </a:gridCol>
                <a:gridCol w="1188650">
                  <a:extLst>
                    <a:ext uri="{9D8B030D-6E8A-4147-A177-3AD203B41FA5}">
                      <a16:colId xmlns:a16="http://schemas.microsoft.com/office/drawing/2014/main" val="1490063410"/>
                    </a:ext>
                  </a:extLst>
                </a:gridCol>
                <a:gridCol w="1188650">
                  <a:extLst>
                    <a:ext uri="{9D8B030D-6E8A-4147-A177-3AD203B41FA5}">
                      <a16:colId xmlns:a16="http://schemas.microsoft.com/office/drawing/2014/main" val="661398394"/>
                    </a:ext>
                  </a:extLst>
                </a:gridCol>
                <a:gridCol w="1188650">
                  <a:extLst>
                    <a:ext uri="{9D8B030D-6E8A-4147-A177-3AD203B41FA5}">
                      <a16:colId xmlns:a16="http://schemas.microsoft.com/office/drawing/2014/main" val="723112762"/>
                    </a:ext>
                  </a:extLst>
                </a:gridCol>
                <a:gridCol w="1188650">
                  <a:extLst>
                    <a:ext uri="{9D8B030D-6E8A-4147-A177-3AD203B41FA5}">
                      <a16:colId xmlns:a16="http://schemas.microsoft.com/office/drawing/2014/main" val="3952692964"/>
                    </a:ext>
                  </a:extLst>
                </a:gridCol>
                <a:gridCol w="1188650">
                  <a:extLst>
                    <a:ext uri="{9D8B030D-6E8A-4147-A177-3AD203B41FA5}">
                      <a16:colId xmlns:a16="http://schemas.microsoft.com/office/drawing/2014/main" val="2915359399"/>
                    </a:ext>
                  </a:extLst>
                </a:gridCol>
                <a:gridCol w="1188650">
                  <a:extLst>
                    <a:ext uri="{9D8B030D-6E8A-4147-A177-3AD203B41FA5}">
                      <a16:colId xmlns:a16="http://schemas.microsoft.com/office/drawing/2014/main" val="3578389313"/>
                    </a:ext>
                  </a:extLst>
                </a:gridCol>
                <a:gridCol w="1188650">
                  <a:extLst>
                    <a:ext uri="{9D8B030D-6E8A-4147-A177-3AD203B41FA5}">
                      <a16:colId xmlns:a16="http://schemas.microsoft.com/office/drawing/2014/main" val="1564681463"/>
                    </a:ext>
                  </a:extLst>
                </a:gridCol>
                <a:gridCol w="1188650">
                  <a:extLst>
                    <a:ext uri="{9D8B030D-6E8A-4147-A177-3AD203B41FA5}">
                      <a16:colId xmlns:a16="http://schemas.microsoft.com/office/drawing/2014/main" val="2740939019"/>
                    </a:ext>
                  </a:extLst>
                </a:gridCol>
                <a:gridCol w="1188650">
                  <a:extLst>
                    <a:ext uri="{9D8B030D-6E8A-4147-A177-3AD203B41FA5}">
                      <a16:colId xmlns:a16="http://schemas.microsoft.com/office/drawing/2014/main" val="1549647763"/>
                    </a:ext>
                  </a:extLst>
                </a:gridCol>
              </a:tblGrid>
              <a:tr h="600165">
                <a:tc>
                  <a:txBody>
                    <a:bodyPr/>
                    <a:lstStyle/>
                    <a:p>
                      <a:r>
                        <a:rPr lang="en-IN" sz="2000"/>
                        <a:t>MONTH </a:t>
                      </a:r>
                    </a:p>
                  </a:txBody>
                  <a:tcPr/>
                </a:tc>
                <a:tc>
                  <a:txBody>
                    <a:bodyPr/>
                    <a:lstStyle/>
                    <a:p>
                      <a:pPr algn="ctr"/>
                      <a:r>
                        <a:rPr lang="en-IN"/>
                        <a:t>JAN</a:t>
                      </a:r>
                    </a:p>
                  </a:txBody>
                  <a:tcPr/>
                </a:tc>
                <a:tc>
                  <a:txBody>
                    <a:bodyPr/>
                    <a:lstStyle/>
                    <a:p>
                      <a:pPr algn="ctr"/>
                      <a:r>
                        <a:rPr lang="en-US"/>
                        <a:t>FEB</a:t>
                      </a:r>
                      <a:endParaRPr lang="en-IN"/>
                    </a:p>
                  </a:txBody>
                  <a:tcPr/>
                </a:tc>
                <a:tc>
                  <a:txBody>
                    <a:bodyPr/>
                    <a:lstStyle/>
                    <a:p>
                      <a:pPr algn="ctr"/>
                      <a:r>
                        <a:rPr lang="en-US"/>
                        <a:t>MARCH</a:t>
                      </a:r>
                      <a:endParaRPr lang="en-IN"/>
                    </a:p>
                  </a:txBody>
                  <a:tcPr/>
                </a:tc>
                <a:tc>
                  <a:txBody>
                    <a:bodyPr/>
                    <a:lstStyle/>
                    <a:p>
                      <a:pPr algn="ctr"/>
                      <a:r>
                        <a:rPr lang="en-US"/>
                        <a:t>APRIL</a:t>
                      </a:r>
                      <a:endParaRPr lang="en-IN"/>
                    </a:p>
                  </a:txBody>
                  <a:tcPr/>
                </a:tc>
                <a:tc>
                  <a:txBody>
                    <a:bodyPr/>
                    <a:lstStyle/>
                    <a:p>
                      <a:pPr algn="ctr"/>
                      <a:r>
                        <a:rPr lang="en-US"/>
                        <a:t>MAY</a:t>
                      </a:r>
                      <a:endParaRPr lang="en-IN"/>
                    </a:p>
                  </a:txBody>
                  <a:tcPr/>
                </a:tc>
                <a:tc>
                  <a:txBody>
                    <a:bodyPr/>
                    <a:lstStyle/>
                    <a:p>
                      <a:pPr algn="ctr"/>
                      <a:r>
                        <a:rPr lang="en-US"/>
                        <a:t>JUNE</a:t>
                      </a:r>
                      <a:endParaRPr lang="en-IN"/>
                    </a:p>
                  </a:txBody>
                  <a:tcPr/>
                </a:tc>
                <a:tc>
                  <a:txBody>
                    <a:bodyPr/>
                    <a:lstStyle/>
                    <a:p>
                      <a:pPr algn="ctr"/>
                      <a:r>
                        <a:rPr lang="en-IN"/>
                        <a:t>JULY</a:t>
                      </a:r>
                    </a:p>
                  </a:txBody>
                  <a:tcPr/>
                </a:tc>
                <a:tc>
                  <a:txBody>
                    <a:bodyPr/>
                    <a:lstStyle/>
                    <a:p>
                      <a:pPr algn="ctr"/>
                      <a:r>
                        <a:rPr lang="en-IN"/>
                        <a:t>AUG</a:t>
                      </a:r>
                    </a:p>
                  </a:txBody>
                  <a:tcPr/>
                </a:tc>
                <a:tc>
                  <a:txBody>
                    <a:bodyPr/>
                    <a:lstStyle/>
                    <a:p>
                      <a:pPr algn="ctr"/>
                      <a:r>
                        <a:rPr lang="en-IN"/>
                        <a:t>SEPT</a:t>
                      </a:r>
                    </a:p>
                  </a:txBody>
                  <a:tcPr/>
                </a:tc>
                <a:tc>
                  <a:txBody>
                    <a:bodyPr/>
                    <a:lstStyle/>
                    <a:p>
                      <a:pPr algn="ctr"/>
                      <a:r>
                        <a:rPr lang="en-IN"/>
                        <a:t>OCT</a:t>
                      </a:r>
                    </a:p>
                  </a:txBody>
                  <a:tcPr/>
                </a:tc>
                <a:tc>
                  <a:txBody>
                    <a:bodyPr/>
                    <a:lstStyle/>
                    <a:p>
                      <a:pPr algn="ctr"/>
                      <a:r>
                        <a:rPr lang="en-IN"/>
                        <a:t>NOV</a:t>
                      </a:r>
                    </a:p>
                  </a:txBody>
                  <a:tcPr/>
                </a:tc>
                <a:tc>
                  <a:txBody>
                    <a:bodyPr/>
                    <a:lstStyle/>
                    <a:p>
                      <a:pPr algn="ctr"/>
                      <a:r>
                        <a:rPr lang="en-IN"/>
                        <a:t>DEC</a:t>
                      </a:r>
                    </a:p>
                  </a:txBody>
                  <a:tcPr/>
                </a:tc>
                <a:tc>
                  <a:txBody>
                    <a:bodyPr/>
                    <a:lstStyle/>
                    <a:p>
                      <a:pPr algn="ctr"/>
                      <a:r>
                        <a:rPr lang="en-IN"/>
                        <a:t>TOTAL</a:t>
                      </a:r>
                    </a:p>
                  </a:txBody>
                  <a:tcPr/>
                </a:tc>
                <a:extLst>
                  <a:ext uri="{0D108BD9-81ED-4DB2-BD59-A6C34878D82A}">
                    <a16:rowId xmlns:a16="http://schemas.microsoft.com/office/drawing/2014/main" val="785616795"/>
                  </a:ext>
                </a:extLst>
              </a:tr>
              <a:tr h="600165">
                <a:tc>
                  <a:txBody>
                    <a:bodyPr/>
                    <a:lstStyle/>
                    <a:p>
                      <a:r>
                        <a:rPr lang="en-IN"/>
                        <a:t>TOTAL EXPENSES </a:t>
                      </a:r>
                    </a:p>
                  </a:txBody>
                  <a:tcPr/>
                </a:tc>
                <a:tc>
                  <a:txBody>
                    <a:bodyPr/>
                    <a:lstStyle/>
                    <a:p>
                      <a:pPr algn="ctr"/>
                      <a:r>
                        <a:rPr lang="en-IN"/>
                        <a:t>$4,200</a:t>
                      </a:r>
                    </a:p>
                  </a:txBody>
                  <a:tcPr/>
                </a:tc>
                <a:tc>
                  <a:txBody>
                    <a:bodyPr/>
                    <a:lstStyle/>
                    <a:p>
                      <a:pPr algn="ctr"/>
                      <a:r>
                        <a:rPr lang="en-IN"/>
                        <a:t>$4,200</a:t>
                      </a:r>
                    </a:p>
                  </a:txBody>
                  <a:tcPr/>
                </a:tc>
                <a:tc>
                  <a:txBody>
                    <a:bodyPr/>
                    <a:lstStyle/>
                    <a:p>
                      <a:pPr algn="ctr"/>
                      <a:r>
                        <a:rPr lang="en-IN"/>
                        <a:t>$4,200</a:t>
                      </a:r>
                    </a:p>
                  </a:txBody>
                  <a:tcPr/>
                </a:tc>
                <a:tc>
                  <a:txBody>
                    <a:bodyPr/>
                    <a:lstStyle/>
                    <a:p>
                      <a:pPr algn="ctr"/>
                      <a:r>
                        <a:rPr lang="en-IN"/>
                        <a:t>$4,200</a:t>
                      </a:r>
                    </a:p>
                  </a:txBody>
                  <a:tcPr/>
                </a:tc>
                <a:tc>
                  <a:txBody>
                    <a:bodyPr/>
                    <a:lstStyle/>
                    <a:p>
                      <a:pPr algn="ctr"/>
                      <a:r>
                        <a:rPr lang="en-IN"/>
                        <a:t>$4,200</a:t>
                      </a:r>
                    </a:p>
                  </a:txBody>
                  <a:tcPr/>
                </a:tc>
                <a:tc>
                  <a:txBody>
                    <a:bodyPr/>
                    <a:lstStyle/>
                    <a:p>
                      <a:pPr algn="ctr"/>
                      <a:r>
                        <a:rPr lang="en-IN"/>
                        <a:t>$4,200</a:t>
                      </a:r>
                    </a:p>
                  </a:txBody>
                  <a:tcPr/>
                </a:tc>
                <a:tc>
                  <a:txBody>
                    <a:bodyPr/>
                    <a:lstStyle/>
                    <a:p>
                      <a:pPr algn="ctr"/>
                      <a:r>
                        <a:rPr lang="en-IN"/>
                        <a:t>$4,200</a:t>
                      </a:r>
                    </a:p>
                  </a:txBody>
                  <a:tcPr/>
                </a:tc>
                <a:tc>
                  <a:txBody>
                    <a:bodyPr/>
                    <a:lstStyle/>
                    <a:p>
                      <a:pPr algn="ctr"/>
                      <a:r>
                        <a:rPr lang="en-IN"/>
                        <a:t>$4,200</a:t>
                      </a:r>
                    </a:p>
                  </a:txBody>
                  <a:tcPr/>
                </a:tc>
                <a:tc>
                  <a:txBody>
                    <a:bodyPr/>
                    <a:lstStyle/>
                    <a:p>
                      <a:pPr algn="ctr"/>
                      <a:r>
                        <a:rPr lang="en-IN"/>
                        <a:t>$4,200</a:t>
                      </a:r>
                    </a:p>
                  </a:txBody>
                  <a:tcPr/>
                </a:tc>
                <a:tc>
                  <a:txBody>
                    <a:bodyPr/>
                    <a:lstStyle/>
                    <a:p>
                      <a:pPr algn="ctr"/>
                      <a:r>
                        <a:rPr lang="en-IN"/>
                        <a:t>$4,200</a:t>
                      </a:r>
                    </a:p>
                  </a:txBody>
                  <a:tcPr/>
                </a:tc>
                <a:tc>
                  <a:txBody>
                    <a:bodyPr/>
                    <a:lstStyle/>
                    <a:p>
                      <a:pPr algn="ctr"/>
                      <a:r>
                        <a:rPr lang="en-IN"/>
                        <a:t>$4,200</a:t>
                      </a:r>
                    </a:p>
                  </a:txBody>
                  <a:tcPr/>
                </a:tc>
                <a:tc>
                  <a:txBody>
                    <a:bodyPr/>
                    <a:lstStyle/>
                    <a:p>
                      <a:pPr algn="ctr"/>
                      <a:r>
                        <a:rPr lang="en-IN"/>
                        <a:t>$4,200</a:t>
                      </a:r>
                    </a:p>
                  </a:txBody>
                  <a:tcPr/>
                </a:tc>
                <a:tc>
                  <a:txBody>
                    <a:bodyPr/>
                    <a:lstStyle/>
                    <a:p>
                      <a:pPr algn="ctr"/>
                      <a:r>
                        <a:rPr lang="en-IN"/>
                        <a:t>$50,400</a:t>
                      </a:r>
                    </a:p>
                  </a:txBody>
                  <a:tcPr/>
                </a:tc>
                <a:extLst>
                  <a:ext uri="{0D108BD9-81ED-4DB2-BD59-A6C34878D82A}">
                    <a16:rowId xmlns:a16="http://schemas.microsoft.com/office/drawing/2014/main" val="4036597447"/>
                  </a:ext>
                </a:extLst>
              </a:tr>
            </a:tbl>
          </a:graphicData>
        </a:graphic>
      </p:graphicFrame>
      <p:graphicFrame>
        <p:nvGraphicFramePr>
          <p:cNvPr id="19" name="Table 18">
            <a:extLst>
              <a:ext uri="{FF2B5EF4-FFF2-40B4-BE49-F238E27FC236}">
                <a16:creationId xmlns:a16="http://schemas.microsoft.com/office/drawing/2014/main" id="{1B54D544-8AF8-30A4-AA24-5A13943FBA6C}"/>
              </a:ext>
            </a:extLst>
          </p:cNvPr>
          <p:cNvGraphicFramePr>
            <a:graphicFrameLocks noGrp="1"/>
          </p:cNvGraphicFramePr>
          <p:nvPr>
            <p:extLst>
              <p:ext uri="{D42A27DB-BD31-4B8C-83A1-F6EECF244321}">
                <p14:modId xmlns:p14="http://schemas.microsoft.com/office/powerpoint/2010/main" val="643190616"/>
              </p:ext>
            </p:extLst>
          </p:nvPr>
        </p:nvGraphicFramePr>
        <p:xfrm>
          <a:off x="1086464" y="2825226"/>
          <a:ext cx="8229600" cy="3291840"/>
        </p:xfrm>
        <a:graphic>
          <a:graphicData uri="http://schemas.openxmlformats.org/drawingml/2006/table">
            <a:tbl>
              <a:tblPr>
                <a:tableStyleId>{B301B821-A1FF-4177-AEE7-76D212191A09}</a:tableStyleId>
              </a:tblPr>
              <a:tblGrid>
                <a:gridCol w="4114800">
                  <a:extLst>
                    <a:ext uri="{9D8B030D-6E8A-4147-A177-3AD203B41FA5}">
                      <a16:colId xmlns:a16="http://schemas.microsoft.com/office/drawing/2014/main" val="1662392008"/>
                    </a:ext>
                  </a:extLst>
                </a:gridCol>
                <a:gridCol w="4114800">
                  <a:extLst>
                    <a:ext uri="{9D8B030D-6E8A-4147-A177-3AD203B41FA5}">
                      <a16:colId xmlns:a16="http://schemas.microsoft.com/office/drawing/2014/main" val="2745758823"/>
                    </a:ext>
                  </a:extLst>
                </a:gridCol>
              </a:tblGrid>
              <a:tr h="0">
                <a:tc>
                  <a:txBody>
                    <a:bodyPr/>
                    <a:lstStyle/>
                    <a:p>
                      <a:r>
                        <a:rPr lang="en-IN" b="1"/>
                        <a:t>Category</a:t>
                      </a:r>
                      <a:endParaRPr lang="en-IN"/>
                    </a:p>
                  </a:txBody>
                  <a:tcPr anchor="ctr"/>
                </a:tc>
                <a:tc>
                  <a:txBody>
                    <a:bodyPr/>
                    <a:lstStyle/>
                    <a:p>
                      <a:r>
                        <a:rPr lang="en-IN" b="1"/>
                        <a:t>Monthly Cost</a:t>
                      </a:r>
                      <a:endParaRPr lang="en-IN"/>
                    </a:p>
                  </a:txBody>
                  <a:tcPr anchor="ctr"/>
                </a:tc>
                <a:extLst>
                  <a:ext uri="{0D108BD9-81ED-4DB2-BD59-A6C34878D82A}">
                    <a16:rowId xmlns:a16="http://schemas.microsoft.com/office/drawing/2014/main" val="771037519"/>
                  </a:ext>
                </a:extLst>
              </a:tr>
              <a:tr h="0">
                <a:tc>
                  <a:txBody>
                    <a:bodyPr/>
                    <a:lstStyle/>
                    <a:p>
                      <a:r>
                        <a:rPr lang="en-IN"/>
                        <a:t>Salaries and Consultant Fees</a:t>
                      </a:r>
                    </a:p>
                  </a:txBody>
                  <a:tcPr anchor="ctr"/>
                </a:tc>
                <a:tc>
                  <a:txBody>
                    <a:bodyPr/>
                    <a:lstStyle/>
                    <a:p>
                      <a:r>
                        <a:rPr lang="en-IN"/>
                        <a:t>$1,500</a:t>
                      </a:r>
                    </a:p>
                  </a:txBody>
                  <a:tcPr anchor="ctr"/>
                </a:tc>
                <a:extLst>
                  <a:ext uri="{0D108BD9-81ED-4DB2-BD59-A6C34878D82A}">
                    <a16:rowId xmlns:a16="http://schemas.microsoft.com/office/drawing/2014/main" val="165892006"/>
                  </a:ext>
                </a:extLst>
              </a:tr>
              <a:tr h="0">
                <a:tc>
                  <a:txBody>
                    <a:bodyPr/>
                    <a:lstStyle/>
                    <a:p>
                      <a:r>
                        <a:rPr lang="en-IN"/>
                        <a:t>Marketing and Promotion</a:t>
                      </a:r>
                    </a:p>
                  </a:txBody>
                  <a:tcPr anchor="ctr"/>
                </a:tc>
                <a:tc>
                  <a:txBody>
                    <a:bodyPr/>
                    <a:lstStyle/>
                    <a:p>
                      <a:r>
                        <a:rPr lang="en-IN"/>
                        <a:t>$1,500</a:t>
                      </a:r>
                    </a:p>
                  </a:txBody>
                  <a:tcPr anchor="ctr"/>
                </a:tc>
                <a:extLst>
                  <a:ext uri="{0D108BD9-81ED-4DB2-BD59-A6C34878D82A}">
                    <a16:rowId xmlns:a16="http://schemas.microsoft.com/office/drawing/2014/main" val="2159506690"/>
                  </a:ext>
                </a:extLst>
              </a:tr>
              <a:tr h="0">
                <a:tc>
                  <a:txBody>
                    <a:bodyPr/>
                    <a:lstStyle/>
                    <a:p>
                      <a:r>
                        <a:rPr lang="en-IN"/>
                        <a:t>Utilities</a:t>
                      </a:r>
                    </a:p>
                  </a:txBody>
                  <a:tcPr anchor="ctr"/>
                </a:tc>
                <a:tc>
                  <a:txBody>
                    <a:bodyPr/>
                    <a:lstStyle/>
                    <a:p>
                      <a:r>
                        <a:rPr lang="en-IN"/>
                        <a:t>$300</a:t>
                      </a:r>
                    </a:p>
                  </a:txBody>
                  <a:tcPr anchor="ctr"/>
                </a:tc>
                <a:extLst>
                  <a:ext uri="{0D108BD9-81ED-4DB2-BD59-A6C34878D82A}">
                    <a16:rowId xmlns:a16="http://schemas.microsoft.com/office/drawing/2014/main" val="2912246600"/>
                  </a:ext>
                </a:extLst>
              </a:tr>
              <a:tr h="0">
                <a:tc>
                  <a:txBody>
                    <a:bodyPr/>
                    <a:lstStyle/>
                    <a:p>
                      <a:r>
                        <a:rPr lang="en-IN"/>
                        <a:t>Transportation (if any)</a:t>
                      </a:r>
                    </a:p>
                  </a:txBody>
                  <a:tcPr anchor="ctr"/>
                </a:tc>
                <a:tc>
                  <a:txBody>
                    <a:bodyPr/>
                    <a:lstStyle/>
                    <a:p>
                      <a:r>
                        <a:rPr lang="en-IN"/>
                        <a:t>$0</a:t>
                      </a:r>
                    </a:p>
                  </a:txBody>
                  <a:tcPr anchor="ctr"/>
                </a:tc>
                <a:extLst>
                  <a:ext uri="{0D108BD9-81ED-4DB2-BD59-A6C34878D82A}">
                    <a16:rowId xmlns:a16="http://schemas.microsoft.com/office/drawing/2014/main" val="1625224419"/>
                  </a:ext>
                </a:extLst>
              </a:tr>
              <a:tr h="0">
                <a:tc>
                  <a:txBody>
                    <a:bodyPr/>
                    <a:lstStyle/>
                    <a:p>
                      <a:r>
                        <a:rPr lang="en-IN"/>
                        <a:t>Office Supplies</a:t>
                      </a:r>
                    </a:p>
                  </a:txBody>
                  <a:tcPr anchor="ctr"/>
                </a:tc>
                <a:tc>
                  <a:txBody>
                    <a:bodyPr/>
                    <a:lstStyle/>
                    <a:p>
                      <a:r>
                        <a:rPr lang="en-IN"/>
                        <a:t>$200</a:t>
                      </a:r>
                    </a:p>
                  </a:txBody>
                  <a:tcPr anchor="ctr"/>
                </a:tc>
                <a:extLst>
                  <a:ext uri="{0D108BD9-81ED-4DB2-BD59-A6C34878D82A}">
                    <a16:rowId xmlns:a16="http://schemas.microsoft.com/office/drawing/2014/main" val="3485730081"/>
                  </a:ext>
                </a:extLst>
              </a:tr>
              <a:tr h="0">
                <a:tc>
                  <a:txBody>
                    <a:bodyPr/>
                    <a:lstStyle/>
                    <a:p>
                      <a:r>
                        <a:rPr lang="en-IN"/>
                        <a:t>Customer Support</a:t>
                      </a:r>
                    </a:p>
                  </a:txBody>
                  <a:tcPr anchor="ctr"/>
                </a:tc>
                <a:tc>
                  <a:txBody>
                    <a:bodyPr/>
                    <a:lstStyle/>
                    <a:p>
                      <a:r>
                        <a:rPr lang="en-IN"/>
                        <a:t>$500</a:t>
                      </a:r>
                    </a:p>
                  </a:txBody>
                  <a:tcPr anchor="ctr"/>
                </a:tc>
                <a:extLst>
                  <a:ext uri="{0D108BD9-81ED-4DB2-BD59-A6C34878D82A}">
                    <a16:rowId xmlns:a16="http://schemas.microsoft.com/office/drawing/2014/main" val="1614179863"/>
                  </a:ext>
                </a:extLst>
              </a:tr>
              <a:tr h="0">
                <a:tc>
                  <a:txBody>
                    <a:bodyPr/>
                    <a:lstStyle/>
                    <a:p>
                      <a:r>
                        <a:rPr lang="en-IN"/>
                        <a:t>Hosting &amp; Cloud Services</a:t>
                      </a:r>
                    </a:p>
                  </a:txBody>
                  <a:tcPr anchor="ctr"/>
                </a:tc>
                <a:tc>
                  <a:txBody>
                    <a:bodyPr/>
                    <a:lstStyle/>
                    <a:p>
                      <a:r>
                        <a:rPr lang="en-IN"/>
                        <a:t>$200</a:t>
                      </a:r>
                    </a:p>
                  </a:txBody>
                  <a:tcPr anchor="ctr"/>
                </a:tc>
                <a:extLst>
                  <a:ext uri="{0D108BD9-81ED-4DB2-BD59-A6C34878D82A}">
                    <a16:rowId xmlns:a16="http://schemas.microsoft.com/office/drawing/2014/main" val="509903057"/>
                  </a:ext>
                </a:extLst>
              </a:tr>
              <a:tr h="0">
                <a:tc>
                  <a:txBody>
                    <a:bodyPr/>
                    <a:lstStyle/>
                    <a:p>
                      <a:r>
                        <a:rPr lang="en-IN" b="1"/>
                        <a:t>Total Monthly Expenses</a:t>
                      </a:r>
                      <a:endParaRPr lang="en-IN"/>
                    </a:p>
                  </a:txBody>
                  <a:tcPr anchor="ctr"/>
                </a:tc>
                <a:tc>
                  <a:txBody>
                    <a:bodyPr/>
                    <a:lstStyle/>
                    <a:p>
                      <a:r>
                        <a:rPr lang="en-IN" b="1"/>
                        <a:t>$4,200</a:t>
                      </a:r>
                      <a:endParaRPr lang="en-IN"/>
                    </a:p>
                  </a:txBody>
                  <a:tcPr anchor="ctr"/>
                </a:tc>
                <a:extLst>
                  <a:ext uri="{0D108BD9-81ED-4DB2-BD59-A6C34878D82A}">
                    <a16:rowId xmlns:a16="http://schemas.microsoft.com/office/drawing/2014/main" val="4074829769"/>
                  </a:ext>
                </a:extLst>
              </a:tr>
            </a:tbl>
          </a:graphicData>
        </a:graphic>
      </p:graphicFrame>
      <p:sp>
        <p:nvSpPr>
          <p:cNvPr id="20" name="Rectangle 8">
            <a:extLst>
              <a:ext uri="{FF2B5EF4-FFF2-40B4-BE49-F238E27FC236}">
                <a16:creationId xmlns:a16="http://schemas.microsoft.com/office/drawing/2014/main" id="{D43F37B6-1F54-5C61-8F09-23EAFBADC16E}"/>
              </a:ext>
            </a:extLst>
          </p:cNvPr>
          <p:cNvSpPr>
            <a:spLocks noChangeArrowheads="1"/>
          </p:cNvSpPr>
          <p:nvPr/>
        </p:nvSpPr>
        <p:spPr bwMode="auto">
          <a:xfrm>
            <a:off x="678425" y="1563343"/>
            <a:ext cx="1219244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1" u="none" strike="noStrike" cap="none" normalizeH="0" baseline="0">
                <a:ln>
                  <a:noFill/>
                </a:ln>
                <a:solidFill>
                  <a:schemeClr val="tx1"/>
                </a:solidFill>
                <a:effectLst/>
              </a:rPr>
              <a:t>3. Operating Expenses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1" u="none" strike="noStrike" cap="none" normalizeH="0" baseline="0">
                <a:ln>
                  <a:noFill/>
                </a:ln>
                <a:solidFill>
                  <a:schemeClr val="tx1"/>
                </a:solidFill>
                <a:effectLst/>
              </a:rPr>
              <a:t>Based on the provided setup, we’ll allocate the estimated $4,200 monthly operating expenses.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1" u="none" strike="noStrike" cap="none" normalizeH="0" baseline="0">
              <a:ln>
                <a:noFill/>
              </a:ln>
              <a:solidFill>
                <a:schemeClr val="tx1"/>
              </a:solidFill>
              <a:effectLst/>
            </a:endParaRPr>
          </a:p>
        </p:txBody>
      </p:sp>
      <p:sp>
        <p:nvSpPr>
          <p:cNvPr id="22" name="TextBox 21">
            <a:extLst>
              <a:ext uri="{FF2B5EF4-FFF2-40B4-BE49-F238E27FC236}">
                <a16:creationId xmlns:a16="http://schemas.microsoft.com/office/drawing/2014/main" id="{207C16DB-4AB7-495B-7875-C4F7273E15C2}"/>
              </a:ext>
            </a:extLst>
          </p:cNvPr>
          <p:cNvSpPr txBox="1"/>
          <p:nvPr/>
        </p:nvSpPr>
        <p:spPr>
          <a:xfrm>
            <a:off x="678425" y="7877272"/>
            <a:ext cx="9144000" cy="1692771"/>
          </a:xfrm>
          <a:prstGeom prst="rect">
            <a:avLst/>
          </a:prstGeom>
          <a:noFill/>
        </p:spPr>
        <p:txBody>
          <a:bodyPr wrap="square">
            <a:spAutoFit/>
          </a:bodyPr>
          <a:lstStyle/>
          <a:p>
            <a:r>
              <a:rPr lang="en-US" sz="3200" b="1" i="1"/>
              <a:t>4. Result (Net Profit/Loss)</a:t>
            </a:r>
          </a:p>
          <a:p>
            <a:pPr>
              <a:buFont typeface="Arial" panose="020B0604020202020204" pitchFamily="34" charset="0"/>
              <a:buChar char="•"/>
            </a:pPr>
            <a:r>
              <a:rPr lang="en-US" sz="2400" b="1" i="1"/>
              <a:t>Gross Profit</a:t>
            </a:r>
            <a:r>
              <a:rPr lang="en-US" sz="2400" i="1"/>
              <a:t>: $42,000</a:t>
            </a:r>
          </a:p>
          <a:p>
            <a:pPr>
              <a:buFont typeface="Arial" panose="020B0604020202020204" pitchFamily="34" charset="0"/>
              <a:buChar char="•"/>
            </a:pPr>
            <a:r>
              <a:rPr lang="en-US" sz="2400" b="1" i="1"/>
              <a:t>Total Expenses</a:t>
            </a:r>
            <a:r>
              <a:rPr lang="en-US" sz="2400" i="1"/>
              <a:t>: $50,400</a:t>
            </a:r>
          </a:p>
          <a:p>
            <a:pPr>
              <a:buFont typeface="Arial" panose="020B0604020202020204" pitchFamily="34" charset="0"/>
              <a:buChar char="•"/>
            </a:pPr>
            <a:r>
              <a:rPr lang="en-US" sz="2400" b="1" i="1"/>
              <a:t>Net Profit/Loss</a:t>
            </a:r>
            <a:r>
              <a:rPr lang="en-US" sz="2400" i="1"/>
              <a:t>: </a:t>
            </a:r>
            <a:r>
              <a:rPr lang="en-US" sz="2400" b="1" i="1"/>
              <a:t>-$8,400</a:t>
            </a:r>
            <a:r>
              <a:rPr lang="en-US" sz="2400" i="1"/>
              <a:t> (Year 1, Loss)</a:t>
            </a:r>
          </a:p>
        </p:txBody>
      </p:sp>
      <p:sp>
        <p:nvSpPr>
          <p:cNvPr id="5" name="Rectangle 4">
            <a:extLst>
              <a:ext uri="{FF2B5EF4-FFF2-40B4-BE49-F238E27FC236}">
                <a16:creationId xmlns:a16="http://schemas.microsoft.com/office/drawing/2014/main" id="{937026D2-41F5-709B-2740-F82FFA4C3071}"/>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A6E5D9A-E2A2-8F49-CCA1-045BFF4F08EA}"/>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6FD62EC-B313-D9B6-99D4-92B6704F7BA0}"/>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33A173A-AE3C-6FCA-D53A-44A820AA1E13}"/>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BF1BDA4-0925-4B07-BB1D-F798FC108A1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044437" y="84045"/>
            <a:ext cx="2141590" cy="214159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103850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3491B-BCBB-BF63-5640-74AEAC8E71A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2F8F04D-5FEA-EB0A-152B-A3C86B121D63}"/>
              </a:ext>
            </a:extLst>
          </p:cNvPr>
          <p:cNvSpPr txBox="1"/>
          <p:nvPr/>
        </p:nvSpPr>
        <p:spPr>
          <a:xfrm>
            <a:off x="692367" y="649522"/>
            <a:ext cx="5675839" cy="923330"/>
          </a:xfrm>
          <a:prstGeom prst="rect">
            <a:avLst/>
          </a:prstGeom>
          <a:noFill/>
        </p:spPr>
        <p:txBody>
          <a:bodyPr wrap="square" rtlCol="0">
            <a:spAutoFit/>
          </a:bodyPr>
          <a:lstStyle/>
          <a:p>
            <a:pPr defTabSz="685800"/>
            <a:r>
              <a:rPr lang="en-US" sz="5400" b="1">
                <a:solidFill>
                  <a:schemeClr val="tx2">
                    <a:lumMod val="50000"/>
                  </a:schemeClr>
                </a:solidFill>
                <a:latin typeface="Montserrat"/>
              </a:rPr>
              <a:t>Forecast P&amp;L </a:t>
            </a:r>
          </a:p>
        </p:txBody>
      </p:sp>
      <p:sp>
        <p:nvSpPr>
          <p:cNvPr id="23" name="Rectangle 22">
            <a:extLst>
              <a:ext uri="{FF2B5EF4-FFF2-40B4-BE49-F238E27FC236}">
                <a16:creationId xmlns:a16="http://schemas.microsoft.com/office/drawing/2014/main" id="{5E528C28-E17E-6470-452E-C767C9F07147}"/>
              </a:ext>
            </a:extLst>
          </p:cNvPr>
          <p:cNvSpPr/>
          <p:nvPr/>
        </p:nvSpPr>
        <p:spPr>
          <a:xfrm>
            <a:off x="692367" y="4073186"/>
            <a:ext cx="15544800" cy="4278094"/>
          </a:xfrm>
          <a:prstGeom prst="rect">
            <a:avLst/>
          </a:prstGeom>
          <a:ln>
            <a:solidFill>
              <a:schemeClr val="tx1"/>
            </a:solidFill>
          </a:ln>
        </p:spPr>
        <p:txBody>
          <a:bodyPr wrap="square">
            <a:spAutoFit/>
          </a:bodyPr>
          <a:lstStyle/>
          <a:p>
            <a:r>
              <a:rPr lang="en-US" sz="3200" b="1" i="1"/>
              <a:t>Explanation: </a:t>
            </a:r>
          </a:p>
          <a:p>
            <a:pPr>
              <a:buFont typeface="Arial" panose="020B0604020202020204" pitchFamily="34" charset="0"/>
              <a:buChar char="•"/>
            </a:pPr>
            <a:r>
              <a:rPr lang="en-US" sz="2800"/>
              <a:t>PickDo expects to generate </a:t>
            </a:r>
            <a:r>
              <a:rPr lang="en-US" sz="2800" b="1"/>
              <a:t>$42,000 in revenue</a:t>
            </a:r>
            <a:r>
              <a:rPr lang="en-US" sz="2800"/>
              <a:t> in its first year through affiliate commissions.</a:t>
            </a:r>
          </a:p>
          <a:p>
            <a:pPr>
              <a:buFont typeface="Arial" panose="020B0604020202020204" pitchFamily="34" charset="0"/>
              <a:buChar char="•"/>
            </a:pPr>
            <a:r>
              <a:rPr lang="en-US" sz="2800"/>
              <a:t>The platform will incur </a:t>
            </a:r>
            <a:r>
              <a:rPr lang="en-US" sz="2800" b="1"/>
              <a:t>$50,400 in operating expenses</a:t>
            </a:r>
            <a:r>
              <a:rPr lang="en-US" sz="2800"/>
              <a:t>, leading to a </a:t>
            </a:r>
            <a:r>
              <a:rPr lang="en-US" sz="2800" b="1"/>
              <a:t>net loss of $8,400</a:t>
            </a:r>
            <a:r>
              <a:rPr lang="en-US" sz="2800"/>
              <a:t> in the initial year as it establishes its user base.</a:t>
            </a:r>
          </a:p>
          <a:p>
            <a:pPr>
              <a:buFont typeface="Arial" panose="020B0604020202020204" pitchFamily="34" charset="0"/>
              <a:buChar char="•"/>
            </a:pPr>
            <a:r>
              <a:rPr lang="en-US" sz="2800" b="1"/>
              <a:t>Projected Break-Even</a:t>
            </a:r>
            <a:r>
              <a:rPr lang="en-US" sz="2800"/>
              <a:t>: With growth in users and revenue, PickDo is expected to move towards profitability by the end of the second year.</a:t>
            </a:r>
          </a:p>
          <a:p>
            <a:endParaRPr lang="en-US" sz="3200" b="1" i="1"/>
          </a:p>
          <a:p>
            <a:r>
              <a:rPr lang="en-US" sz="3200" b="1"/>
              <a:t>Link of Forecast P&amp;L:</a:t>
            </a:r>
            <a:r>
              <a:rPr lang="en-US" sz="3200" b="1" i="1"/>
              <a:t> </a:t>
            </a:r>
            <a:r>
              <a:rPr lang="en-US" sz="3200">
                <a:hlinkClick r:id="rId3"/>
              </a:rPr>
              <a:t>PickDo Forecast P^0L.docx</a:t>
            </a:r>
            <a:endParaRPr lang="en-US"/>
          </a:p>
          <a:p>
            <a:endParaRPr lang="en-US"/>
          </a:p>
          <a:p>
            <a:endParaRPr lang="en-US"/>
          </a:p>
        </p:txBody>
      </p:sp>
      <p:sp>
        <p:nvSpPr>
          <p:cNvPr id="7" name="TextBox 6">
            <a:extLst>
              <a:ext uri="{FF2B5EF4-FFF2-40B4-BE49-F238E27FC236}">
                <a16:creationId xmlns:a16="http://schemas.microsoft.com/office/drawing/2014/main" id="{B588A445-9FD2-CE23-EFA7-B8C893CA0472}"/>
              </a:ext>
            </a:extLst>
          </p:cNvPr>
          <p:cNvSpPr txBox="1"/>
          <p:nvPr/>
        </p:nvSpPr>
        <p:spPr>
          <a:xfrm>
            <a:off x="692367" y="1658721"/>
            <a:ext cx="9144000" cy="1854995"/>
          </a:xfrm>
          <a:prstGeom prst="rect">
            <a:avLst/>
          </a:prstGeom>
          <a:noFill/>
        </p:spPr>
        <p:txBody>
          <a:bodyPr wrap="square">
            <a:spAutoFit/>
          </a:bodyPr>
          <a:lstStyle/>
          <a:p>
            <a:pPr lvl="0">
              <a:lnSpc>
                <a:spcPct val="107000"/>
              </a:lnSpc>
              <a:spcAft>
                <a:spcPts val="800"/>
              </a:spcAft>
              <a:buSzPts val="1000"/>
              <a:tabLst>
                <a:tab pos="457200" algn="l"/>
              </a:tabLst>
            </a:pPr>
            <a:r>
              <a:rPr lang="en-IN" sz="3200" b="1" i="1" kern="100">
                <a:effectLst/>
                <a:latin typeface="Calibri" panose="020F0502020204030204" pitchFamily="34" charset="0"/>
                <a:ea typeface="Calibri" panose="020F0502020204030204" pitchFamily="34" charset="0"/>
                <a:cs typeface="Times New Roman" panose="02020603050405020304" pitchFamily="18" charset="0"/>
              </a:rPr>
              <a:t>Total Revenue (Year 1)</a:t>
            </a:r>
            <a:r>
              <a:rPr lang="en-IN" sz="3200" i="1" kern="100">
                <a:effectLst/>
                <a:latin typeface="Calibri" panose="020F0502020204030204" pitchFamily="34" charset="0"/>
                <a:ea typeface="Calibri" panose="020F0502020204030204" pitchFamily="34" charset="0"/>
                <a:cs typeface="Times New Roman" panose="02020603050405020304" pitchFamily="18" charset="0"/>
              </a:rPr>
              <a:t>: $</a:t>
            </a:r>
            <a:r>
              <a:rPr lang="en-IN" sz="3200" i="1" kern="100">
                <a:latin typeface="Calibri" panose="020F0502020204030204" pitchFamily="34" charset="0"/>
                <a:ea typeface="Calibri" panose="020F0502020204030204" pitchFamily="34" charset="0"/>
                <a:cs typeface="Times New Roman" panose="02020603050405020304" pitchFamily="18" charset="0"/>
              </a:rPr>
              <a:t>42</a:t>
            </a:r>
            <a:r>
              <a:rPr lang="en-IN" sz="3200" i="1" kern="100">
                <a:effectLst/>
                <a:latin typeface="Calibri" panose="020F0502020204030204" pitchFamily="34" charset="0"/>
                <a:ea typeface="Calibri" panose="020F0502020204030204" pitchFamily="34" charset="0"/>
                <a:cs typeface="Times New Roman" panose="02020603050405020304" pitchFamily="18" charset="0"/>
              </a:rPr>
              <a:t>,000</a:t>
            </a:r>
            <a:endParaRPr lang="en-IN" sz="3200" kern="10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IN" sz="3200" b="1" i="1" kern="100">
                <a:effectLst/>
                <a:latin typeface="Calibri" panose="020F0502020204030204" pitchFamily="34" charset="0"/>
                <a:ea typeface="Calibri" panose="020F0502020204030204" pitchFamily="34" charset="0"/>
                <a:cs typeface="Times New Roman" panose="02020603050405020304" pitchFamily="18" charset="0"/>
              </a:rPr>
              <a:t>Total Expenses (Year 1)</a:t>
            </a:r>
            <a:r>
              <a:rPr lang="en-IN" sz="3200" i="1" kern="100">
                <a:effectLst/>
                <a:latin typeface="Calibri" panose="020F0502020204030204" pitchFamily="34" charset="0"/>
                <a:ea typeface="Calibri" panose="020F0502020204030204" pitchFamily="34" charset="0"/>
                <a:cs typeface="Times New Roman" panose="02020603050405020304" pitchFamily="18" charset="0"/>
              </a:rPr>
              <a:t>: $50,400</a:t>
            </a:r>
            <a:endParaRPr lang="en-IN" sz="3200" kern="10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IN" sz="3200" b="1" i="1" kern="100">
                <a:effectLst/>
                <a:latin typeface="Calibri" panose="020F0502020204030204" pitchFamily="34" charset="0"/>
                <a:ea typeface="Calibri" panose="020F0502020204030204" pitchFamily="34" charset="0"/>
                <a:cs typeface="Times New Roman" panose="02020603050405020304" pitchFamily="18" charset="0"/>
              </a:rPr>
              <a:t>Net Loss (Year 1)</a:t>
            </a:r>
            <a:r>
              <a:rPr lang="en-IN" sz="3200" i="1" kern="100">
                <a:effectLst/>
                <a:latin typeface="Calibri" panose="020F0502020204030204" pitchFamily="34" charset="0"/>
                <a:ea typeface="Calibri" panose="020F0502020204030204" pitchFamily="34" charset="0"/>
                <a:cs typeface="Times New Roman" panose="02020603050405020304" pitchFamily="18" charset="0"/>
              </a:rPr>
              <a:t>: -$</a:t>
            </a:r>
            <a:r>
              <a:rPr lang="en-IN" sz="3200" i="1" kern="100">
                <a:latin typeface="Calibri" panose="020F0502020204030204" pitchFamily="34" charset="0"/>
                <a:ea typeface="Calibri" panose="020F0502020204030204" pitchFamily="34" charset="0"/>
                <a:cs typeface="Times New Roman" panose="02020603050405020304" pitchFamily="18" charset="0"/>
              </a:rPr>
              <a:t>8</a:t>
            </a:r>
            <a:r>
              <a:rPr lang="en-IN" sz="3200" i="1" kern="100">
                <a:effectLst/>
                <a:latin typeface="Calibri" panose="020F0502020204030204" pitchFamily="34" charset="0"/>
                <a:ea typeface="Calibri" panose="020F0502020204030204" pitchFamily="34" charset="0"/>
                <a:cs typeface="Times New Roman" panose="02020603050405020304" pitchFamily="18" charset="0"/>
              </a:rPr>
              <a:t>,400</a:t>
            </a:r>
            <a:endParaRPr lang="en-IN" sz="3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2BA6DF6D-3E0C-A36C-CE8F-36610E305F70}"/>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0195324-9BAC-787C-DE00-F1E709A3155F}"/>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679E83-1677-EE74-3A10-F7F9796BBE1E}"/>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FD323A-36FF-1780-43D6-4221D12B6988}"/>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FB7C719-543F-49A6-A710-4033353CC10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044437" y="84045"/>
            <a:ext cx="2141590" cy="214159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328910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165005"/>
            <a:ext cx="7924800" cy="923330"/>
          </a:xfrm>
          <a:prstGeom prst="rect">
            <a:avLst/>
          </a:prstGeom>
          <a:noFill/>
        </p:spPr>
        <p:txBody>
          <a:bodyPr wrap="square" rtlCol="0">
            <a:spAutoFit/>
          </a:bodyPr>
          <a:lstStyle/>
          <a:p>
            <a:pPr defTabSz="685800"/>
            <a:r>
              <a:rPr lang="en-US" sz="5400" b="1">
                <a:solidFill>
                  <a:prstClr val="black">
                    <a:lumMod val="85000"/>
                    <a:lumOff val="15000"/>
                  </a:prstClr>
                </a:solidFill>
              </a:rPr>
              <a:t>Financial Projections</a:t>
            </a:r>
          </a:p>
        </p:txBody>
      </p:sp>
      <p:graphicFrame>
        <p:nvGraphicFramePr>
          <p:cNvPr id="6" name="Table 5">
            <a:extLst>
              <a:ext uri="{FF2B5EF4-FFF2-40B4-BE49-F238E27FC236}">
                <a16:creationId xmlns:a16="http://schemas.microsoft.com/office/drawing/2014/main" id="{E93C8BB9-F8DA-95C4-256D-DB6D3EFBA3B3}"/>
              </a:ext>
            </a:extLst>
          </p:cNvPr>
          <p:cNvGraphicFramePr>
            <a:graphicFrameLocks noGrp="1"/>
          </p:cNvGraphicFramePr>
          <p:nvPr>
            <p:extLst>
              <p:ext uri="{D42A27DB-BD31-4B8C-83A1-F6EECF244321}">
                <p14:modId xmlns:p14="http://schemas.microsoft.com/office/powerpoint/2010/main" val="691630271"/>
              </p:ext>
            </p:extLst>
          </p:nvPr>
        </p:nvGraphicFramePr>
        <p:xfrm>
          <a:off x="533193" y="1217181"/>
          <a:ext cx="8920523" cy="8453120"/>
        </p:xfrm>
        <a:graphic>
          <a:graphicData uri="http://schemas.openxmlformats.org/drawingml/2006/table">
            <a:tbl>
              <a:tblPr firstRow="1" bandRow="1">
                <a:tableStyleId>{B301B821-A1FF-4177-AEE7-76D212191A09}</a:tableStyleId>
              </a:tblPr>
              <a:tblGrid>
                <a:gridCol w="2441864">
                  <a:extLst>
                    <a:ext uri="{9D8B030D-6E8A-4147-A177-3AD203B41FA5}">
                      <a16:colId xmlns:a16="http://schemas.microsoft.com/office/drawing/2014/main" val="2872251892"/>
                    </a:ext>
                  </a:extLst>
                </a:gridCol>
                <a:gridCol w="1184343">
                  <a:extLst>
                    <a:ext uri="{9D8B030D-6E8A-4147-A177-3AD203B41FA5}">
                      <a16:colId xmlns:a16="http://schemas.microsoft.com/office/drawing/2014/main" val="3816457637"/>
                    </a:ext>
                  </a:extLst>
                </a:gridCol>
                <a:gridCol w="1288549">
                  <a:extLst>
                    <a:ext uri="{9D8B030D-6E8A-4147-A177-3AD203B41FA5}">
                      <a16:colId xmlns:a16="http://schemas.microsoft.com/office/drawing/2014/main" val="1789254559"/>
                    </a:ext>
                  </a:extLst>
                </a:gridCol>
                <a:gridCol w="1317836">
                  <a:extLst>
                    <a:ext uri="{9D8B030D-6E8A-4147-A177-3AD203B41FA5}">
                      <a16:colId xmlns:a16="http://schemas.microsoft.com/office/drawing/2014/main" val="436936976"/>
                    </a:ext>
                  </a:extLst>
                </a:gridCol>
                <a:gridCol w="1420332">
                  <a:extLst>
                    <a:ext uri="{9D8B030D-6E8A-4147-A177-3AD203B41FA5}">
                      <a16:colId xmlns:a16="http://schemas.microsoft.com/office/drawing/2014/main" val="3944969161"/>
                    </a:ext>
                  </a:extLst>
                </a:gridCol>
                <a:gridCol w="1267599">
                  <a:extLst>
                    <a:ext uri="{9D8B030D-6E8A-4147-A177-3AD203B41FA5}">
                      <a16:colId xmlns:a16="http://schemas.microsoft.com/office/drawing/2014/main" val="1526285143"/>
                    </a:ext>
                  </a:extLst>
                </a:gridCol>
              </a:tblGrid>
              <a:tr h="370840">
                <a:tc>
                  <a:txBody>
                    <a:bodyPr/>
                    <a:lstStyle/>
                    <a:p>
                      <a:pPr marL="0" algn="l" rtl="0" eaLnBrk="1" fontAlgn="t" latinLnBrk="0" hangingPunct="1"/>
                      <a:endParaRPr lang="en-IN" sz="1800" b="0" i="0" u="none" strike="noStrike">
                        <a:effectLst/>
                        <a:latin typeface="Arial" panose="020B0604020202020204" pitchFamily="34" charset="0"/>
                      </a:endParaRPr>
                    </a:p>
                  </a:txBody>
                  <a:tcPr/>
                </a:tc>
                <a:tc>
                  <a:txBody>
                    <a:bodyPr/>
                    <a:lstStyle/>
                    <a:p>
                      <a:pPr marL="0" algn="ctr" rtl="0" eaLnBrk="1" fontAlgn="t" latinLnBrk="0" hangingPunct="1"/>
                      <a:r>
                        <a:rPr lang="en-IN" sz="1800" b="1" u="none" strike="noStrike">
                          <a:solidFill>
                            <a:schemeClr val="tx1"/>
                          </a:solidFill>
                          <a:effectLst/>
                        </a:rPr>
                        <a:t>Year 1</a:t>
                      </a:r>
                      <a:endParaRPr lang="en-IN" sz="1800" b="1" i="0" u="none" strike="noStrike">
                        <a:solidFill>
                          <a:schemeClr val="tx1"/>
                        </a:solidFill>
                        <a:effectLst/>
                        <a:latin typeface="Arial"/>
                      </a:endParaRPr>
                    </a:p>
                  </a:txBody>
                  <a:tcPr/>
                </a:tc>
                <a:tc>
                  <a:txBody>
                    <a:bodyPr/>
                    <a:lstStyle/>
                    <a:p>
                      <a:pPr marL="0" algn="ctr" rtl="0" eaLnBrk="1" fontAlgn="t" latinLnBrk="0" hangingPunct="1"/>
                      <a:r>
                        <a:rPr lang="en-IN" sz="1800" b="1" u="none" strike="noStrike">
                          <a:solidFill>
                            <a:schemeClr val="tx1"/>
                          </a:solidFill>
                          <a:effectLst/>
                        </a:rPr>
                        <a:t>Year 2</a:t>
                      </a:r>
                      <a:endParaRPr lang="en-IN" sz="1800" b="1" i="0" u="none" strike="noStrike">
                        <a:solidFill>
                          <a:schemeClr val="tx1"/>
                        </a:solidFill>
                        <a:effectLst/>
                        <a:latin typeface="Arial"/>
                      </a:endParaRPr>
                    </a:p>
                  </a:txBody>
                  <a:tcPr/>
                </a:tc>
                <a:tc>
                  <a:txBody>
                    <a:bodyPr/>
                    <a:lstStyle/>
                    <a:p>
                      <a:pPr marL="0" algn="ctr" rtl="0" eaLnBrk="1" fontAlgn="t" latinLnBrk="0" hangingPunct="1"/>
                      <a:r>
                        <a:rPr lang="en-IN" sz="1800" b="1" u="none" strike="noStrike">
                          <a:solidFill>
                            <a:schemeClr val="tx1"/>
                          </a:solidFill>
                          <a:effectLst/>
                        </a:rPr>
                        <a:t>Year 3</a:t>
                      </a:r>
                      <a:endParaRPr lang="en-IN" sz="1800" b="1" i="0" u="none" strike="noStrike">
                        <a:solidFill>
                          <a:schemeClr val="tx1"/>
                        </a:solidFill>
                        <a:effectLst/>
                        <a:latin typeface="Arial"/>
                      </a:endParaRPr>
                    </a:p>
                  </a:txBody>
                  <a:tcPr/>
                </a:tc>
                <a:tc>
                  <a:txBody>
                    <a:bodyPr/>
                    <a:lstStyle/>
                    <a:p>
                      <a:pPr marL="0" algn="ctr" rtl="0" eaLnBrk="1" fontAlgn="t" latinLnBrk="0" hangingPunct="1"/>
                      <a:r>
                        <a:rPr lang="en-IN" sz="1800" b="1" u="none" strike="noStrike">
                          <a:solidFill>
                            <a:schemeClr val="tx1"/>
                          </a:solidFill>
                          <a:effectLst/>
                        </a:rPr>
                        <a:t>Year 4</a:t>
                      </a:r>
                      <a:endParaRPr lang="en-IN" sz="1800" b="1" i="0" u="none" strike="noStrike">
                        <a:solidFill>
                          <a:schemeClr val="tx1"/>
                        </a:solidFill>
                        <a:effectLst/>
                        <a:latin typeface="Arial"/>
                      </a:endParaRPr>
                    </a:p>
                  </a:txBody>
                  <a:tcPr/>
                </a:tc>
                <a:tc>
                  <a:txBody>
                    <a:bodyPr/>
                    <a:lstStyle/>
                    <a:p>
                      <a:pPr marL="0" algn="ctr" rtl="0" eaLnBrk="1" fontAlgn="t" latinLnBrk="0" hangingPunct="1"/>
                      <a:r>
                        <a:rPr lang="en-IN" sz="1800" b="1" u="none" strike="noStrike">
                          <a:solidFill>
                            <a:schemeClr val="tx1"/>
                          </a:solidFill>
                          <a:effectLst/>
                        </a:rPr>
                        <a:t>Year 5</a:t>
                      </a:r>
                      <a:endParaRPr lang="en-IN" sz="1800" b="1" i="0" u="none" strike="noStrike">
                        <a:solidFill>
                          <a:schemeClr val="tx1"/>
                        </a:solidFill>
                        <a:effectLst/>
                        <a:latin typeface="Arial"/>
                      </a:endParaRPr>
                    </a:p>
                  </a:txBody>
                  <a:tcPr/>
                </a:tc>
                <a:extLst>
                  <a:ext uri="{0D108BD9-81ED-4DB2-BD59-A6C34878D82A}">
                    <a16:rowId xmlns:a16="http://schemas.microsoft.com/office/drawing/2014/main" val="791730329"/>
                  </a:ext>
                </a:extLst>
              </a:tr>
              <a:tr h="370840">
                <a:tc>
                  <a:txBody>
                    <a:bodyPr/>
                    <a:lstStyle/>
                    <a:p>
                      <a:pPr marL="0" algn="l" rtl="0" eaLnBrk="1" fontAlgn="t" latinLnBrk="0" hangingPunct="1"/>
                      <a:r>
                        <a:rPr lang="en-IN" sz="1400" b="0" u="none" strike="noStrike">
                          <a:effectLst/>
                        </a:rPr>
                        <a:t>Number of sales</a:t>
                      </a:r>
                      <a:endParaRPr lang="en-IN" sz="1400" b="0" i="0" u="none" strike="noStrike">
                        <a:effectLst/>
                        <a:latin typeface="Arial"/>
                      </a:endParaRPr>
                    </a:p>
                  </a:txBody>
                  <a:tcPr/>
                </a:tc>
                <a:tc>
                  <a:txBody>
                    <a:bodyPr/>
                    <a:lstStyle/>
                    <a:p>
                      <a:pPr marL="0" algn="ctr" rtl="0" eaLnBrk="1" fontAlgn="t" latinLnBrk="0" hangingPunct="1"/>
                      <a:r>
                        <a:rPr lang="en-IN" sz="1800" b="0" u="none" strike="noStrike">
                          <a:effectLst/>
                        </a:rPr>
                        <a:t>2,100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4,200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8,064</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12,800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18,000</a:t>
                      </a:r>
                      <a:endParaRPr lang="en-IN" sz="1800" b="0" i="0" u="none" strike="noStrike">
                        <a:effectLst/>
                        <a:latin typeface="Arial"/>
                      </a:endParaRPr>
                    </a:p>
                  </a:txBody>
                  <a:tcPr/>
                </a:tc>
                <a:extLst>
                  <a:ext uri="{0D108BD9-81ED-4DB2-BD59-A6C34878D82A}">
                    <a16:rowId xmlns:a16="http://schemas.microsoft.com/office/drawing/2014/main" val="393637632"/>
                  </a:ext>
                </a:extLst>
              </a:tr>
              <a:tr h="370840">
                <a:tc>
                  <a:txBody>
                    <a:bodyPr/>
                    <a:lstStyle/>
                    <a:p>
                      <a:pPr marL="0" algn="l" rtl="0" eaLnBrk="1" fontAlgn="t" latinLnBrk="0" hangingPunct="1"/>
                      <a:r>
                        <a:rPr lang="en-IN" sz="1400" b="0" u="none" strike="noStrike">
                          <a:effectLst/>
                        </a:rPr>
                        <a:t>Values of each sale(Contribution)</a:t>
                      </a:r>
                      <a:endParaRPr lang="en-IN" sz="1400" b="0" i="0" u="none" strike="noStrike">
                        <a:effectLst/>
                        <a:latin typeface="Arial"/>
                      </a:endParaRPr>
                    </a:p>
                  </a:txBody>
                  <a:tcPr/>
                </a:tc>
                <a:tc>
                  <a:txBody>
                    <a:bodyPr/>
                    <a:lstStyle/>
                    <a:p>
                      <a:pPr marL="0" algn="ctr" rtl="0" eaLnBrk="1" fontAlgn="t" latinLnBrk="0" hangingPunct="1"/>
                      <a:r>
                        <a:rPr lang="en-IN" sz="1800" b="0" u="none" strike="noStrike">
                          <a:effectLst/>
                        </a:rPr>
                        <a:t>$20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$24</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$25</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$27 </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$30</a:t>
                      </a:r>
                      <a:endParaRPr lang="en-IN" sz="1800" b="0" i="0" u="none" strike="noStrike">
                        <a:effectLst/>
                        <a:latin typeface="Arial"/>
                      </a:endParaRPr>
                    </a:p>
                  </a:txBody>
                  <a:tcPr/>
                </a:tc>
                <a:extLst>
                  <a:ext uri="{0D108BD9-81ED-4DB2-BD59-A6C34878D82A}">
                    <a16:rowId xmlns:a16="http://schemas.microsoft.com/office/drawing/2014/main" val="1050190202"/>
                  </a:ext>
                </a:extLst>
              </a:tr>
              <a:tr h="370840">
                <a:tc>
                  <a:txBody>
                    <a:bodyPr/>
                    <a:lstStyle/>
                    <a:p>
                      <a:pPr marL="0" algn="l" rtl="0" eaLnBrk="1" fontAlgn="t" latinLnBrk="0" hangingPunct="1"/>
                      <a:r>
                        <a:rPr lang="en-IN" sz="1400" b="0" u="none" strike="noStrike">
                          <a:effectLst/>
                        </a:rPr>
                        <a:t>Total revenue</a:t>
                      </a:r>
                      <a:endParaRPr lang="en-IN" sz="1400" b="0" i="0" u="none" strike="noStrike">
                        <a:effectLst/>
                        <a:latin typeface="Arial"/>
                      </a:endParaRPr>
                    </a:p>
                  </a:txBody>
                  <a:tcPr/>
                </a:tc>
                <a:tc>
                  <a:txBody>
                    <a:bodyPr/>
                    <a:lstStyle/>
                    <a:p>
                      <a:pPr marL="0" algn="ctr" rtl="0" eaLnBrk="1" fontAlgn="t" latinLnBrk="0" hangingPunct="1"/>
                      <a:r>
                        <a:rPr lang="en-IN" sz="1800" b="0" u="none" strike="noStrike">
                          <a:effectLst/>
                        </a:rPr>
                        <a:t>$42,000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$100,800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$201,600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$345,600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$540,000</a:t>
                      </a:r>
                      <a:endParaRPr lang="en-IN" sz="1800" b="0" i="0" u="none" strike="noStrike">
                        <a:effectLst/>
                        <a:latin typeface="Arial"/>
                      </a:endParaRPr>
                    </a:p>
                  </a:txBody>
                  <a:tcPr/>
                </a:tc>
                <a:extLst>
                  <a:ext uri="{0D108BD9-81ED-4DB2-BD59-A6C34878D82A}">
                    <a16:rowId xmlns:a16="http://schemas.microsoft.com/office/drawing/2014/main" val="2538705708"/>
                  </a:ext>
                </a:extLst>
              </a:tr>
              <a:tr h="370840">
                <a:tc>
                  <a:txBody>
                    <a:bodyPr/>
                    <a:lstStyle/>
                    <a:p>
                      <a:pPr marL="0" algn="l" rtl="0" eaLnBrk="1" fontAlgn="t" latinLnBrk="0" hangingPunct="1"/>
                      <a:r>
                        <a:rPr lang="en-IN" sz="1400" b="1" u="none" strike="noStrike">
                          <a:effectLst/>
                        </a:rPr>
                        <a:t>Capital costs</a:t>
                      </a:r>
                      <a:endParaRPr lang="en-IN" sz="1400" b="1" i="0" u="none" strike="noStrike">
                        <a:effectLst/>
                        <a:latin typeface="Arial"/>
                      </a:endParaRPr>
                    </a:p>
                  </a:txBody>
                  <a:tcPr/>
                </a:tc>
                <a:tc>
                  <a:txBody>
                    <a:bodyPr/>
                    <a:lstStyle/>
                    <a:p>
                      <a:pPr marL="0" algn="ctr" rtl="0" eaLnBrk="1" fontAlgn="t" latinLnBrk="0" hangingPunct="1"/>
                      <a:endParaRPr lang="en-IN" sz="1800" b="0" i="0" u="none" strike="noStrike">
                        <a:effectLst/>
                        <a:latin typeface="Arial" panose="020B0604020202020204" pitchFamily="34" charset="0"/>
                      </a:endParaRPr>
                    </a:p>
                  </a:txBody>
                  <a:tcPr/>
                </a:tc>
                <a:tc>
                  <a:txBody>
                    <a:bodyPr/>
                    <a:lstStyle/>
                    <a:p>
                      <a:pPr marL="0" algn="ctr" rtl="0" eaLnBrk="1" fontAlgn="t" latinLnBrk="0" hangingPunct="1"/>
                      <a:endParaRPr lang="en-IN" sz="1800" b="0" i="0" u="none" strike="noStrike">
                        <a:effectLst/>
                        <a:latin typeface="Arial" panose="020B0604020202020204" pitchFamily="34" charset="0"/>
                      </a:endParaRPr>
                    </a:p>
                  </a:txBody>
                  <a:tcPr/>
                </a:tc>
                <a:tc>
                  <a:txBody>
                    <a:bodyPr/>
                    <a:lstStyle/>
                    <a:p>
                      <a:pPr marL="0" algn="ctr" rtl="0" eaLnBrk="1" fontAlgn="t" latinLnBrk="0" hangingPunct="1"/>
                      <a:endParaRPr lang="en-IN" sz="1800" b="0" i="0" u="none" strike="noStrike">
                        <a:effectLst/>
                        <a:latin typeface="Arial" panose="020B0604020202020204" pitchFamily="34" charset="0"/>
                      </a:endParaRPr>
                    </a:p>
                  </a:txBody>
                  <a:tcPr/>
                </a:tc>
                <a:tc>
                  <a:txBody>
                    <a:bodyPr/>
                    <a:lstStyle/>
                    <a:p>
                      <a:pPr marL="0" algn="ctr" rtl="0" eaLnBrk="1" fontAlgn="t" latinLnBrk="0" hangingPunct="1"/>
                      <a:endParaRPr lang="en-IN" sz="1800" b="0" i="0" u="none" strike="noStrike">
                        <a:effectLst/>
                        <a:latin typeface="Arial" panose="020B0604020202020204" pitchFamily="34" charset="0"/>
                      </a:endParaRPr>
                    </a:p>
                  </a:txBody>
                  <a:tcPr/>
                </a:tc>
                <a:tc>
                  <a:txBody>
                    <a:bodyPr/>
                    <a:lstStyle/>
                    <a:p>
                      <a:pPr marL="0" algn="ctr" rtl="0" eaLnBrk="1" fontAlgn="t" latinLnBrk="0" hangingPunct="1"/>
                      <a:endParaRPr lang="en-IN" sz="1800" b="0" i="0" u="none" strike="noStrike">
                        <a:effectLst/>
                        <a:latin typeface="Arial" panose="020B0604020202020204" pitchFamily="34" charset="0"/>
                      </a:endParaRPr>
                    </a:p>
                  </a:txBody>
                  <a:tcPr/>
                </a:tc>
                <a:extLst>
                  <a:ext uri="{0D108BD9-81ED-4DB2-BD59-A6C34878D82A}">
                    <a16:rowId xmlns:a16="http://schemas.microsoft.com/office/drawing/2014/main" val="4121660025"/>
                  </a:ext>
                </a:extLst>
              </a:tr>
              <a:tr h="370840">
                <a:tc>
                  <a:txBody>
                    <a:bodyPr/>
                    <a:lstStyle/>
                    <a:p>
                      <a:pPr marL="0" algn="l" rtl="0" eaLnBrk="1" fontAlgn="t" latinLnBrk="0" hangingPunct="1"/>
                      <a:r>
                        <a:rPr lang="en-IN" sz="1400" b="0" u="none" strike="noStrike">
                          <a:effectLst/>
                        </a:rPr>
                        <a:t>Land and buildings</a:t>
                      </a:r>
                      <a:endParaRPr lang="en-IN" sz="14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extLst>
                  <a:ext uri="{0D108BD9-81ED-4DB2-BD59-A6C34878D82A}">
                    <a16:rowId xmlns:a16="http://schemas.microsoft.com/office/drawing/2014/main" val="3385683341"/>
                  </a:ext>
                </a:extLst>
              </a:tr>
              <a:tr h="370840">
                <a:tc>
                  <a:txBody>
                    <a:bodyPr/>
                    <a:lstStyle/>
                    <a:p>
                      <a:pPr marL="0" algn="l" rtl="0" eaLnBrk="1" fontAlgn="t" latinLnBrk="0" hangingPunct="1"/>
                      <a:r>
                        <a:rPr lang="en-IN" sz="1400" b="0" u="none" strike="noStrike">
                          <a:effectLst/>
                        </a:rPr>
                        <a:t>Equipment</a:t>
                      </a:r>
                      <a:endParaRPr lang="en-IN" sz="14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extLst>
                  <a:ext uri="{0D108BD9-81ED-4DB2-BD59-A6C34878D82A}">
                    <a16:rowId xmlns:a16="http://schemas.microsoft.com/office/drawing/2014/main" val="3764779880"/>
                  </a:ext>
                </a:extLst>
              </a:tr>
              <a:tr h="370840">
                <a:tc>
                  <a:txBody>
                    <a:bodyPr/>
                    <a:lstStyle/>
                    <a:p>
                      <a:pPr marL="0" algn="l" rtl="0" eaLnBrk="1" fontAlgn="t" latinLnBrk="0" hangingPunct="1"/>
                      <a:r>
                        <a:rPr lang="en-IN" sz="1400" b="0" u="none" strike="noStrike">
                          <a:effectLst/>
                        </a:rPr>
                        <a:t>Product Development costs</a:t>
                      </a:r>
                      <a:endParaRPr lang="en-IN" sz="14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extLst>
                  <a:ext uri="{0D108BD9-81ED-4DB2-BD59-A6C34878D82A}">
                    <a16:rowId xmlns:a16="http://schemas.microsoft.com/office/drawing/2014/main" val="4024769041"/>
                  </a:ext>
                </a:extLst>
              </a:tr>
              <a:tr h="370840">
                <a:tc>
                  <a:txBody>
                    <a:bodyPr/>
                    <a:lstStyle/>
                    <a:p>
                      <a:pPr marL="0" algn="l" rtl="0" eaLnBrk="1" fontAlgn="t" latinLnBrk="0" hangingPunct="1"/>
                      <a:r>
                        <a:rPr lang="en-IN" sz="1400" b="0" u="none" strike="noStrike">
                          <a:effectLst/>
                        </a:rPr>
                        <a:t>Others</a:t>
                      </a:r>
                      <a:endParaRPr lang="en-IN" sz="14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extLst>
                  <a:ext uri="{0D108BD9-81ED-4DB2-BD59-A6C34878D82A}">
                    <a16:rowId xmlns:a16="http://schemas.microsoft.com/office/drawing/2014/main" val="537480525"/>
                  </a:ext>
                </a:extLst>
              </a:tr>
              <a:tr h="370840">
                <a:tc>
                  <a:txBody>
                    <a:bodyPr/>
                    <a:lstStyle/>
                    <a:p>
                      <a:pPr marL="0" algn="l" rtl="0" eaLnBrk="1" fontAlgn="t" latinLnBrk="0" hangingPunct="1"/>
                      <a:r>
                        <a:rPr lang="en-IN" sz="1400" b="0" u="none" strike="noStrike">
                          <a:effectLst/>
                        </a:rPr>
                        <a:t>Total</a:t>
                      </a:r>
                      <a:endParaRPr lang="en-IN" sz="14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extLst>
                  <a:ext uri="{0D108BD9-81ED-4DB2-BD59-A6C34878D82A}">
                    <a16:rowId xmlns:a16="http://schemas.microsoft.com/office/drawing/2014/main" val="3779750061"/>
                  </a:ext>
                </a:extLst>
              </a:tr>
              <a:tr h="370840">
                <a:tc>
                  <a:txBody>
                    <a:bodyPr/>
                    <a:lstStyle/>
                    <a:p>
                      <a:pPr marL="0" algn="l" rtl="0" eaLnBrk="1" fontAlgn="t" latinLnBrk="0" hangingPunct="1"/>
                      <a:r>
                        <a:rPr lang="en-IN" sz="1400" b="1" u="none" strike="noStrike">
                          <a:effectLst/>
                        </a:rPr>
                        <a:t>Expenses(Annual)</a:t>
                      </a:r>
                      <a:endParaRPr lang="en-IN" sz="1400" b="1" i="0" u="none" strike="noStrike">
                        <a:effectLst/>
                        <a:latin typeface="Arial"/>
                      </a:endParaRPr>
                    </a:p>
                  </a:txBody>
                  <a:tcPr/>
                </a:tc>
                <a:tc>
                  <a:txBody>
                    <a:bodyPr/>
                    <a:lstStyle/>
                    <a:p>
                      <a:pPr marL="0" algn="ctr" rtl="0" eaLnBrk="1" fontAlgn="t" latinLnBrk="0" hangingPunct="1"/>
                      <a:endParaRPr lang="en-IN" sz="1800" b="0" i="0" u="none" strike="noStrike">
                        <a:effectLst/>
                        <a:latin typeface="Arial" panose="020B0604020202020204" pitchFamily="34" charset="0"/>
                      </a:endParaRPr>
                    </a:p>
                  </a:txBody>
                  <a:tcPr/>
                </a:tc>
                <a:tc>
                  <a:txBody>
                    <a:bodyPr/>
                    <a:lstStyle/>
                    <a:p>
                      <a:pPr marL="0" algn="ctr" rtl="0" eaLnBrk="1" fontAlgn="t" latinLnBrk="0" hangingPunct="1"/>
                      <a:endParaRPr lang="en-IN" sz="1800" b="0" i="0" u="none" strike="noStrike">
                        <a:effectLst/>
                        <a:latin typeface="Arial" panose="020B0604020202020204" pitchFamily="34" charset="0"/>
                      </a:endParaRPr>
                    </a:p>
                  </a:txBody>
                  <a:tcPr/>
                </a:tc>
                <a:tc>
                  <a:txBody>
                    <a:bodyPr/>
                    <a:lstStyle/>
                    <a:p>
                      <a:pPr marL="0" algn="ctr" rtl="0" eaLnBrk="1" fontAlgn="t" latinLnBrk="0" hangingPunct="1"/>
                      <a:endParaRPr lang="en-IN" sz="1800" b="0" i="0" u="none" strike="noStrike">
                        <a:effectLst/>
                        <a:latin typeface="Arial" panose="020B0604020202020204" pitchFamily="34" charset="0"/>
                      </a:endParaRPr>
                    </a:p>
                  </a:txBody>
                  <a:tcPr/>
                </a:tc>
                <a:tc>
                  <a:txBody>
                    <a:bodyPr/>
                    <a:lstStyle/>
                    <a:p>
                      <a:pPr marL="0" algn="ctr" rtl="0" eaLnBrk="1" fontAlgn="t" latinLnBrk="0" hangingPunct="1"/>
                      <a:endParaRPr lang="en-IN" sz="1800" b="0" i="0" u="none" strike="noStrike">
                        <a:effectLst/>
                        <a:latin typeface="Arial" panose="020B0604020202020204" pitchFamily="34" charset="0"/>
                      </a:endParaRPr>
                    </a:p>
                  </a:txBody>
                  <a:tcPr/>
                </a:tc>
                <a:tc>
                  <a:txBody>
                    <a:bodyPr/>
                    <a:lstStyle/>
                    <a:p>
                      <a:pPr marL="0" algn="ctr" rtl="0" eaLnBrk="1" fontAlgn="t" latinLnBrk="0" hangingPunct="1"/>
                      <a:endParaRPr lang="en-IN" sz="1800" b="0" i="0" u="none" strike="noStrike">
                        <a:effectLst/>
                        <a:latin typeface="Arial" panose="020B0604020202020204" pitchFamily="34" charset="0"/>
                      </a:endParaRPr>
                    </a:p>
                  </a:txBody>
                  <a:tcPr/>
                </a:tc>
                <a:extLst>
                  <a:ext uri="{0D108BD9-81ED-4DB2-BD59-A6C34878D82A}">
                    <a16:rowId xmlns:a16="http://schemas.microsoft.com/office/drawing/2014/main" val="2792039395"/>
                  </a:ext>
                </a:extLst>
              </a:tr>
              <a:tr h="370840">
                <a:tc>
                  <a:txBody>
                    <a:bodyPr/>
                    <a:lstStyle/>
                    <a:p>
                      <a:pPr marL="0" algn="l" rtl="0" eaLnBrk="1" fontAlgn="t" latinLnBrk="0" hangingPunct="1"/>
                      <a:r>
                        <a:rPr lang="en-IN" sz="1400" b="0" u="none" strike="noStrike">
                          <a:effectLst/>
                        </a:rPr>
                        <a:t>Salaries</a:t>
                      </a:r>
                      <a:endParaRPr lang="en-IN" sz="1400" b="0" i="0" u="none" strike="noStrike">
                        <a:effectLst/>
                        <a:latin typeface="Arial"/>
                      </a:endParaRPr>
                    </a:p>
                  </a:txBody>
                  <a:tcPr/>
                </a:tc>
                <a:tc>
                  <a:txBody>
                    <a:bodyPr/>
                    <a:lstStyle/>
                    <a:p>
                      <a:pPr lvl="0" algn="ctr">
                        <a:lnSpc>
                          <a:spcPct val="100000"/>
                        </a:lnSpc>
                        <a:spcBef>
                          <a:spcPts val="0"/>
                        </a:spcBef>
                        <a:spcAft>
                          <a:spcPts val="0"/>
                        </a:spcAft>
                        <a:buNone/>
                      </a:pPr>
                      <a:r>
                        <a:rPr lang="en-IN"/>
                        <a:t>$18,000</a:t>
                      </a:r>
                      <a:endParaRPr lang="en-IN">
                        <a:latin typeface="Arial"/>
                      </a:endParaRPr>
                    </a:p>
                  </a:txBody>
                  <a:tcPr/>
                </a:tc>
                <a:tc>
                  <a:txBody>
                    <a:bodyPr/>
                    <a:lstStyle/>
                    <a:p>
                      <a:pPr marL="0" algn="ctr" rtl="0" eaLnBrk="1" fontAlgn="t" latinLnBrk="0" hangingPunct="1"/>
                      <a:r>
                        <a:rPr lang="en-IN" sz="1800" b="0" u="none" strike="noStrike">
                          <a:effectLst/>
                        </a:rPr>
                        <a:t>$24,000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$30,000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$33,600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$36,000</a:t>
                      </a:r>
                      <a:endParaRPr lang="en-IN" sz="1800" b="0" i="0" u="none" strike="noStrike">
                        <a:effectLst/>
                        <a:latin typeface="Arial"/>
                      </a:endParaRPr>
                    </a:p>
                  </a:txBody>
                  <a:tcPr/>
                </a:tc>
                <a:extLst>
                  <a:ext uri="{0D108BD9-81ED-4DB2-BD59-A6C34878D82A}">
                    <a16:rowId xmlns:a16="http://schemas.microsoft.com/office/drawing/2014/main" val="1364809469"/>
                  </a:ext>
                </a:extLst>
              </a:tr>
              <a:tr h="370840">
                <a:tc>
                  <a:txBody>
                    <a:bodyPr/>
                    <a:lstStyle/>
                    <a:p>
                      <a:pPr marL="0" algn="l" rtl="0" eaLnBrk="1" fontAlgn="t" latinLnBrk="0" hangingPunct="1"/>
                      <a:r>
                        <a:rPr lang="en-IN" sz="1400" b="0" u="none" strike="noStrike">
                          <a:effectLst/>
                        </a:rPr>
                        <a:t>Marketing and promotion</a:t>
                      </a:r>
                      <a:endParaRPr lang="en-IN" sz="1400" b="0" i="0" u="none" strike="noStrike">
                        <a:effectLst/>
                        <a:latin typeface="Arial"/>
                      </a:endParaRPr>
                    </a:p>
                  </a:txBody>
                  <a:tcPr/>
                </a:tc>
                <a:tc>
                  <a:txBody>
                    <a:bodyPr/>
                    <a:lstStyle/>
                    <a:p>
                      <a:pPr marL="0" algn="ctr" rtl="0" eaLnBrk="1" fontAlgn="t" latinLnBrk="0" hangingPunct="1"/>
                      <a:r>
                        <a:rPr lang="en-IN" sz="1800" b="0" u="none" strike="noStrike">
                          <a:effectLst/>
                        </a:rPr>
                        <a:t>$18,000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$22,800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$26,400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$30,000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$34,800</a:t>
                      </a:r>
                      <a:endParaRPr lang="en-IN" sz="1800" b="0" i="0" u="none" strike="noStrike">
                        <a:effectLst/>
                        <a:latin typeface="Arial"/>
                      </a:endParaRPr>
                    </a:p>
                  </a:txBody>
                  <a:tcPr/>
                </a:tc>
                <a:extLst>
                  <a:ext uri="{0D108BD9-81ED-4DB2-BD59-A6C34878D82A}">
                    <a16:rowId xmlns:a16="http://schemas.microsoft.com/office/drawing/2014/main" val="2678858303"/>
                  </a:ext>
                </a:extLst>
              </a:tr>
              <a:tr h="370840">
                <a:tc>
                  <a:txBody>
                    <a:bodyPr/>
                    <a:lstStyle/>
                    <a:p>
                      <a:pPr marL="0" algn="l" rtl="0" eaLnBrk="1" fontAlgn="t" latinLnBrk="0" hangingPunct="1"/>
                      <a:r>
                        <a:rPr lang="en-IN" sz="1400" b="0" u="none" strike="noStrike">
                          <a:effectLst/>
                        </a:rPr>
                        <a:t>Utilities(Electricity etc..)</a:t>
                      </a:r>
                      <a:endParaRPr lang="en-IN" sz="1400" b="0" i="0" u="none" strike="noStrike">
                        <a:effectLst/>
                        <a:latin typeface="Arial"/>
                      </a:endParaRPr>
                    </a:p>
                  </a:txBody>
                  <a:tcPr/>
                </a:tc>
                <a:tc>
                  <a:txBody>
                    <a:bodyPr/>
                    <a:lstStyle/>
                    <a:p>
                      <a:pPr marL="0" algn="ctr" rtl="0" eaLnBrk="1" fontAlgn="t" latinLnBrk="0" hangingPunct="1"/>
                      <a:r>
                        <a:rPr lang="en-IN" sz="1800" b="0" u="none" strike="noStrike">
                          <a:effectLst/>
                        </a:rPr>
                        <a:t>$3600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$6000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$8,400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$10,800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$14,400</a:t>
                      </a:r>
                      <a:endParaRPr lang="en-IN" sz="1800" b="0" i="0" u="none" strike="noStrike">
                        <a:effectLst/>
                        <a:latin typeface="Arial"/>
                      </a:endParaRPr>
                    </a:p>
                  </a:txBody>
                  <a:tcPr/>
                </a:tc>
                <a:extLst>
                  <a:ext uri="{0D108BD9-81ED-4DB2-BD59-A6C34878D82A}">
                    <a16:rowId xmlns:a16="http://schemas.microsoft.com/office/drawing/2014/main" val="1464137084"/>
                  </a:ext>
                </a:extLst>
              </a:tr>
              <a:tr h="370840">
                <a:tc>
                  <a:txBody>
                    <a:bodyPr/>
                    <a:lstStyle/>
                    <a:p>
                      <a:pPr marL="0" algn="l" rtl="0" eaLnBrk="1" fontAlgn="t" latinLnBrk="0" hangingPunct="1"/>
                      <a:r>
                        <a:rPr lang="en-IN" sz="1400" b="0" u="none" strike="noStrike">
                          <a:effectLst/>
                        </a:rPr>
                        <a:t>Transportation(Shipping, Courier, Taxies etc..)</a:t>
                      </a:r>
                      <a:endParaRPr lang="en-IN" sz="14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$0</a:t>
                      </a:r>
                      <a:endParaRPr lang="en-IN" sz="1800" b="0" i="0" u="none" strike="noStrike">
                        <a:effectLst/>
                        <a:latin typeface="Arial"/>
                      </a:endParaRPr>
                    </a:p>
                  </a:txBody>
                  <a:tcPr/>
                </a:tc>
                <a:extLst>
                  <a:ext uri="{0D108BD9-81ED-4DB2-BD59-A6C34878D82A}">
                    <a16:rowId xmlns:a16="http://schemas.microsoft.com/office/drawing/2014/main" val="423197611"/>
                  </a:ext>
                </a:extLst>
              </a:tr>
              <a:tr h="370840">
                <a:tc>
                  <a:txBody>
                    <a:bodyPr/>
                    <a:lstStyle/>
                    <a:p>
                      <a:pPr marL="0" algn="l" rtl="0" eaLnBrk="1" fontAlgn="t" latinLnBrk="0" hangingPunct="1"/>
                      <a:r>
                        <a:rPr lang="en-IN" sz="1400" b="0" u="none" strike="noStrike">
                          <a:effectLst/>
                        </a:rPr>
                        <a:t>Office supplies</a:t>
                      </a:r>
                      <a:endParaRPr lang="en-IN" sz="1400" b="0" i="0" u="none" strike="noStrike">
                        <a:effectLst/>
                        <a:latin typeface="Arial"/>
                      </a:endParaRPr>
                    </a:p>
                  </a:txBody>
                  <a:tcPr/>
                </a:tc>
                <a:tc>
                  <a:txBody>
                    <a:bodyPr/>
                    <a:lstStyle/>
                    <a:p>
                      <a:pPr marL="0" algn="ctr" rtl="0" eaLnBrk="1" fontAlgn="t" latinLnBrk="0" hangingPunct="1"/>
                      <a:r>
                        <a:rPr lang="en-IN" sz="1800" b="0" u="none" strike="noStrike">
                          <a:effectLst/>
                        </a:rPr>
                        <a:t>$2400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$4,800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$7,200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$10,800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$13,200</a:t>
                      </a:r>
                      <a:endParaRPr lang="en-IN" sz="1800" b="0" i="0" u="none" strike="noStrike">
                        <a:effectLst/>
                        <a:latin typeface="Arial"/>
                      </a:endParaRPr>
                    </a:p>
                  </a:txBody>
                  <a:tcPr/>
                </a:tc>
                <a:extLst>
                  <a:ext uri="{0D108BD9-81ED-4DB2-BD59-A6C34878D82A}">
                    <a16:rowId xmlns:a16="http://schemas.microsoft.com/office/drawing/2014/main" val="1394773547"/>
                  </a:ext>
                </a:extLst>
              </a:tr>
              <a:tr h="370840">
                <a:tc>
                  <a:txBody>
                    <a:bodyPr/>
                    <a:lstStyle/>
                    <a:p>
                      <a:pPr marL="0" algn="l" rtl="0" eaLnBrk="1" fontAlgn="t" latinLnBrk="0" hangingPunct="1"/>
                      <a:r>
                        <a:rPr lang="en-IN" sz="1400" b="0" u="none" strike="noStrike">
                          <a:effectLst/>
                        </a:rPr>
                        <a:t>Repairs and Maintenance</a:t>
                      </a:r>
                      <a:endParaRPr lang="en-IN" sz="1400" b="0" i="0" u="none" strike="noStrike">
                        <a:effectLst/>
                        <a:latin typeface="Arial"/>
                      </a:endParaRPr>
                    </a:p>
                  </a:txBody>
                  <a:tcPr/>
                </a:tc>
                <a:tc>
                  <a:txBody>
                    <a:bodyPr/>
                    <a:lstStyle/>
                    <a:p>
                      <a:pPr marL="0" algn="ctr" rtl="0" eaLnBrk="1" fontAlgn="t" latinLnBrk="0" hangingPunct="1"/>
                      <a:r>
                        <a:rPr lang="en-IN" sz="1800" b="0" u="none" strike="noStrike">
                          <a:effectLst/>
                        </a:rPr>
                        <a:t>$6000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$7,200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$10,800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$15,600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$18,000</a:t>
                      </a:r>
                      <a:endParaRPr lang="en-IN" sz="1800" b="0" i="0" u="none" strike="noStrike">
                        <a:effectLst/>
                        <a:latin typeface="Arial"/>
                      </a:endParaRPr>
                    </a:p>
                  </a:txBody>
                  <a:tcPr/>
                </a:tc>
                <a:extLst>
                  <a:ext uri="{0D108BD9-81ED-4DB2-BD59-A6C34878D82A}">
                    <a16:rowId xmlns:a16="http://schemas.microsoft.com/office/drawing/2014/main" val="3814313167"/>
                  </a:ext>
                </a:extLst>
              </a:tr>
              <a:tr h="370840">
                <a:tc>
                  <a:txBody>
                    <a:bodyPr/>
                    <a:lstStyle/>
                    <a:p>
                      <a:pPr marL="0" algn="l" rtl="0" eaLnBrk="1" fontAlgn="t" latinLnBrk="0" hangingPunct="1"/>
                      <a:r>
                        <a:rPr lang="en-IN" sz="1400" b="0" u="none" strike="noStrike">
                          <a:effectLst/>
                        </a:rPr>
                        <a:t>Misc. Expenses</a:t>
                      </a:r>
                      <a:endParaRPr lang="en-IN" sz="1400" b="0" i="0" u="none" strike="noStrike">
                        <a:effectLst/>
                        <a:latin typeface="Arial"/>
                      </a:endParaRPr>
                    </a:p>
                  </a:txBody>
                  <a:tcPr/>
                </a:tc>
                <a:tc>
                  <a:txBody>
                    <a:bodyPr/>
                    <a:lstStyle/>
                    <a:p>
                      <a:pPr marL="0" algn="ctr" rtl="0" eaLnBrk="1" fontAlgn="t" latinLnBrk="0" hangingPunct="1"/>
                      <a:r>
                        <a:rPr lang="en-IN" sz="1800" b="0" u="none" strike="noStrike">
                          <a:effectLst/>
                        </a:rPr>
                        <a:t>$2,400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$3,000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$6,000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$8,400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$12,000</a:t>
                      </a:r>
                      <a:endParaRPr lang="en-US"/>
                    </a:p>
                  </a:txBody>
                  <a:tcPr/>
                </a:tc>
                <a:extLst>
                  <a:ext uri="{0D108BD9-81ED-4DB2-BD59-A6C34878D82A}">
                    <a16:rowId xmlns:a16="http://schemas.microsoft.com/office/drawing/2014/main" val="229020396"/>
                  </a:ext>
                </a:extLst>
              </a:tr>
              <a:tr h="370840">
                <a:tc>
                  <a:txBody>
                    <a:bodyPr/>
                    <a:lstStyle/>
                    <a:p>
                      <a:pPr marL="0" algn="l" rtl="0" eaLnBrk="1" fontAlgn="t" latinLnBrk="0" hangingPunct="1"/>
                      <a:r>
                        <a:rPr lang="en-IN" sz="1400" b="0" u="none" strike="noStrike">
                          <a:effectLst/>
                        </a:rPr>
                        <a:t>Total </a:t>
                      </a:r>
                      <a:endParaRPr lang="en-IN" sz="1400" b="0" i="0" u="none" strike="noStrike">
                        <a:effectLst/>
                        <a:latin typeface="Arial"/>
                      </a:endParaRPr>
                    </a:p>
                  </a:txBody>
                  <a:tcPr/>
                </a:tc>
                <a:tc>
                  <a:txBody>
                    <a:bodyPr/>
                    <a:lstStyle/>
                    <a:p>
                      <a:pPr marL="0" algn="ctr" rtl="0" eaLnBrk="1" fontAlgn="t" latinLnBrk="0" hangingPunct="1"/>
                      <a:r>
                        <a:rPr lang="en-IN" sz="1800" b="0" u="none" strike="noStrike">
                          <a:effectLst/>
                        </a:rPr>
                        <a:t>$50,400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$67,800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$88,800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$109,200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$128,400</a:t>
                      </a:r>
                      <a:endParaRPr lang="en-IN" sz="1800" b="0" i="0" u="none" strike="noStrike">
                        <a:effectLst/>
                        <a:latin typeface="Arial"/>
                      </a:endParaRPr>
                    </a:p>
                  </a:txBody>
                  <a:tcPr/>
                </a:tc>
                <a:extLst>
                  <a:ext uri="{0D108BD9-81ED-4DB2-BD59-A6C34878D82A}">
                    <a16:rowId xmlns:a16="http://schemas.microsoft.com/office/drawing/2014/main" val="2183881965"/>
                  </a:ext>
                </a:extLst>
              </a:tr>
              <a:tr h="370840">
                <a:tc>
                  <a:txBody>
                    <a:bodyPr/>
                    <a:lstStyle/>
                    <a:p>
                      <a:pPr marL="0" algn="l" rtl="0" eaLnBrk="1" fontAlgn="t" latinLnBrk="0" hangingPunct="1"/>
                      <a:r>
                        <a:rPr lang="en-IN" sz="1400" b="0" u="none" strike="noStrike">
                          <a:effectLst/>
                        </a:rPr>
                        <a:t>Total </a:t>
                      </a:r>
                      <a:endParaRPr lang="en-IN" sz="1400" b="0" i="0" u="none" strike="noStrike">
                        <a:effectLst/>
                        <a:latin typeface="Arial"/>
                      </a:endParaRPr>
                    </a:p>
                  </a:txBody>
                  <a:tcPr/>
                </a:tc>
                <a:tc>
                  <a:txBody>
                    <a:bodyPr/>
                    <a:lstStyle/>
                    <a:p>
                      <a:pPr marL="0" algn="ctr" rtl="0" eaLnBrk="1" fontAlgn="t" latinLnBrk="0" hangingPunct="1"/>
                      <a:r>
                        <a:rPr lang="en-IN" sz="1800" b="0" u="none" strike="noStrike">
                          <a:effectLst/>
                        </a:rPr>
                        <a:t>$50,400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$67,800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$88,800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$109,200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$128,400</a:t>
                      </a:r>
                      <a:endParaRPr lang="en-IN" sz="1800" b="0" i="0" u="none" strike="noStrike">
                        <a:effectLst/>
                        <a:latin typeface="Arial"/>
                      </a:endParaRPr>
                    </a:p>
                  </a:txBody>
                  <a:tcPr/>
                </a:tc>
                <a:extLst>
                  <a:ext uri="{0D108BD9-81ED-4DB2-BD59-A6C34878D82A}">
                    <a16:rowId xmlns:a16="http://schemas.microsoft.com/office/drawing/2014/main" val="2448870510"/>
                  </a:ext>
                </a:extLst>
              </a:tr>
              <a:tr h="370840">
                <a:tc>
                  <a:txBody>
                    <a:bodyPr/>
                    <a:lstStyle/>
                    <a:p>
                      <a:pPr marL="0" algn="l" rtl="0" eaLnBrk="1" fontAlgn="t" latinLnBrk="0" hangingPunct="1"/>
                      <a:endParaRPr lang="en-IN" sz="1400" b="0" i="0" u="none" strike="noStrike">
                        <a:effectLst/>
                        <a:latin typeface="Arial" panose="020B0604020202020204" pitchFamily="34" charset="0"/>
                      </a:endParaRPr>
                    </a:p>
                  </a:txBody>
                  <a:tcPr/>
                </a:tc>
                <a:tc>
                  <a:txBody>
                    <a:bodyPr/>
                    <a:lstStyle/>
                    <a:p>
                      <a:pPr marL="0" algn="ctr" rtl="0" eaLnBrk="1" fontAlgn="t" latinLnBrk="0" hangingPunct="1"/>
                      <a:endParaRPr lang="en-IN" sz="1800" b="0" i="0" u="none" strike="noStrike">
                        <a:effectLst/>
                        <a:latin typeface="Arial" panose="020B0604020202020204" pitchFamily="34" charset="0"/>
                      </a:endParaRPr>
                    </a:p>
                  </a:txBody>
                  <a:tcPr/>
                </a:tc>
                <a:tc>
                  <a:txBody>
                    <a:bodyPr/>
                    <a:lstStyle/>
                    <a:p>
                      <a:pPr marL="0" algn="ctr" rtl="0" eaLnBrk="1" fontAlgn="t" latinLnBrk="0" hangingPunct="1"/>
                      <a:endParaRPr lang="en-IN" sz="1800" b="0" i="0" u="none" strike="noStrike">
                        <a:effectLst/>
                        <a:latin typeface="Arial" panose="020B0604020202020204" pitchFamily="34" charset="0"/>
                      </a:endParaRPr>
                    </a:p>
                  </a:txBody>
                  <a:tcPr/>
                </a:tc>
                <a:tc>
                  <a:txBody>
                    <a:bodyPr/>
                    <a:lstStyle/>
                    <a:p>
                      <a:pPr marL="0" algn="ctr" rtl="0" eaLnBrk="1" fontAlgn="t" latinLnBrk="0" hangingPunct="1"/>
                      <a:endParaRPr lang="en-IN" sz="1800" b="0" i="0" u="none" strike="noStrike">
                        <a:effectLst/>
                        <a:latin typeface="Arial" panose="020B0604020202020204" pitchFamily="34" charset="0"/>
                      </a:endParaRPr>
                    </a:p>
                  </a:txBody>
                  <a:tcPr/>
                </a:tc>
                <a:tc>
                  <a:txBody>
                    <a:bodyPr/>
                    <a:lstStyle/>
                    <a:p>
                      <a:pPr marL="0" algn="ctr" rtl="0" eaLnBrk="1" fontAlgn="t" latinLnBrk="0" hangingPunct="1"/>
                      <a:endParaRPr lang="en-IN" sz="1800" b="0" i="0" u="none" strike="noStrike">
                        <a:effectLst/>
                        <a:latin typeface="Arial" panose="020B0604020202020204" pitchFamily="34" charset="0"/>
                      </a:endParaRPr>
                    </a:p>
                  </a:txBody>
                  <a:tcPr/>
                </a:tc>
                <a:tc>
                  <a:txBody>
                    <a:bodyPr/>
                    <a:lstStyle/>
                    <a:p>
                      <a:pPr marL="0" algn="ctr" rtl="0" eaLnBrk="1" fontAlgn="t" latinLnBrk="0" hangingPunct="1"/>
                      <a:endParaRPr lang="en-IN" sz="1800" b="0" i="0" u="none" strike="noStrike">
                        <a:effectLst/>
                        <a:latin typeface="Arial" panose="020B0604020202020204" pitchFamily="34" charset="0"/>
                      </a:endParaRPr>
                    </a:p>
                  </a:txBody>
                  <a:tcPr/>
                </a:tc>
                <a:extLst>
                  <a:ext uri="{0D108BD9-81ED-4DB2-BD59-A6C34878D82A}">
                    <a16:rowId xmlns:a16="http://schemas.microsoft.com/office/drawing/2014/main" val="3657495080"/>
                  </a:ext>
                </a:extLst>
              </a:tr>
              <a:tr h="370840">
                <a:tc>
                  <a:txBody>
                    <a:bodyPr/>
                    <a:lstStyle/>
                    <a:p>
                      <a:pPr marL="0" algn="l" rtl="0" eaLnBrk="1" fontAlgn="t" latinLnBrk="0" hangingPunct="1"/>
                      <a:r>
                        <a:rPr lang="en-IN" sz="1400" b="0" u="none" strike="noStrike">
                          <a:effectLst/>
                        </a:rPr>
                        <a:t>Earnings(EBDITA)</a:t>
                      </a:r>
                      <a:endParaRPr lang="en-IN" sz="1400" b="0" i="0" u="none" strike="noStrike">
                        <a:effectLst/>
                        <a:latin typeface="Arial"/>
                      </a:endParaRPr>
                    </a:p>
                  </a:txBody>
                  <a:tcPr/>
                </a:tc>
                <a:tc>
                  <a:txBody>
                    <a:bodyPr/>
                    <a:lstStyle/>
                    <a:p>
                      <a:pPr marL="0" algn="ctr" rtl="0" eaLnBrk="1" fontAlgn="t" latinLnBrk="0" hangingPunct="1"/>
                      <a:r>
                        <a:rPr lang="en-IN" sz="1800" b="0" u="none" strike="noStrike">
                          <a:effectLst/>
                        </a:rPr>
                        <a:t>-$8,400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$33,000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$112,800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$236,800</a:t>
                      </a:r>
                      <a:endParaRPr lang="en-IN" sz="1800" b="0" i="0" u="none" strike="noStrike">
                        <a:effectLst/>
                        <a:latin typeface="Arial"/>
                      </a:endParaRPr>
                    </a:p>
                  </a:txBody>
                  <a:tcPr/>
                </a:tc>
                <a:tc>
                  <a:txBody>
                    <a:bodyPr/>
                    <a:lstStyle/>
                    <a:p>
                      <a:pPr marL="0" algn="ctr" rtl="0" eaLnBrk="1" fontAlgn="t" latinLnBrk="0" hangingPunct="1"/>
                      <a:r>
                        <a:rPr lang="en-IN" sz="1800" b="0" u="none" strike="noStrike">
                          <a:effectLst/>
                        </a:rPr>
                        <a:t>$411,600</a:t>
                      </a:r>
                      <a:endParaRPr lang="en-IN" sz="1800" b="0" i="0" u="none" strike="noStrike">
                        <a:effectLst/>
                        <a:latin typeface="Arial"/>
                      </a:endParaRPr>
                    </a:p>
                  </a:txBody>
                  <a:tcPr/>
                </a:tc>
                <a:extLst>
                  <a:ext uri="{0D108BD9-81ED-4DB2-BD59-A6C34878D82A}">
                    <a16:rowId xmlns:a16="http://schemas.microsoft.com/office/drawing/2014/main" val="4197697311"/>
                  </a:ext>
                </a:extLst>
              </a:tr>
            </a:tbl>
          </a:graphicData>
        </a:graphic>
      </p:graphicFrame>
      <p:graphicFrame>
        <p:nvGraphicFramePr>
          <p:cNvPr id="2" name="Table 3">
            <a:extLst>
              <a:ext uri="{FF2B5EF4-FFF2-40B4-BE49-F238E27FC236}">
                <a16:creationId xmlns:a16="http://schemas.microsoft.com/office/drawing/2014/main" id="{2AE57135-A702-45F0-9A78-217E6EDE5E92}"/>
              </a:ext>
            </a:extLst>
          </p:cNvPr>
          <p:cNvGraphicFramePr>
            <a:graphicFrameLocks noGrp="1"/>
          </p:cNvGraphicFramePr>
          <p:nvPr>
            <p:extLst>
              <p:ext uri="{D42A27DB-BD31-4B8C-83A1-F6EECF244321}">
                <p14:modId xmlns:p14="http://schemas.microsoft.com/office/powerpoint/2010/main" val="3337931017"/>
              </p:ext>
            </p:extLst>
          </p:nvPr>
        </p:nvGraphicFramePr>
        <p:xfrm>
          <a:off x="9889787" y="2054551"/>
          <a:ext cx="6568606" cy="2872386"/>
        </p:xfrm>
        <a:graphic>
          <a:graphicData uri="http://schemas.openxmlformats.org/drawingml/2006/table">
            <a:tbl>
              <a:tblPr bandRow="1">
                <a:tableStyleId>{B301B821-A1FF-4177-AEE7-76D212191A09}</a:tableStyleId>
              </a:tblPr>
              <a:tblGrid>
                <a:gridCol w="3502992">
                  <a:extLst>
                    <a:ext uri="{9D8B030D-6E8A-4147-A177-3AD203B41FA5}">
                      <a16:colId xmlns:a16="http://schemas.microsoft.com/office/drawing/2014/main" val="2574065779"/>
                    </a:ext>
                  </a:extLst>
                </a:gridCol>
                <a:gridCol w="3065614">
                  <a:extLst>
                    <a:ext uri="{9D8B030D-6E8A-4147-A177-3AD203B41FA5}">
                      <a16:colId xmlns:a16="http://schemas.microsoft.com/office/drawing/2014/main" val="1075991785"/>
                    </a:ext>
                  </a:extLst>
                </a:gridCol>
              </a:tblGrid>
              <a:tr h="478731">
                <a:tc>
                  <a:txBody>
                    <a:bodyPr/>
                    <a:lstStyle/>
                    <a:p>
                      <a:r>
                        <a:rPr lang="en-IN" sz="2000" b="0">
                          <a:solidFill>
                            <a:schemeClr val="tx1"/>
                          </a:solidFill>
                        </a:rPr>
                        <a:t>Number of existing shares</a:t>
                      </a:r>
                    </a:p>
                  </a:txBody>
                  <a:tcPr/>
                </a:tc>
                <a:tc>
                  <a:txBody>
                    <a:bodyPr/>
                    <a:lstStyle/>
                    <a:p>
                      <a:pPr algn="ctr"/>
                      <a:r>
                        <a:rPr lang="en-IN" b="0">
                          <a:solidFill>
                            <a:schemeClr val="tx1"/>
                          </a:solidFill>
                        </a:rPr>
                        <a:t>1,000,000</a:t>
                      </a:r>
                    </a:p>
                  </a:txBody>
                  <a:tcPr/>
                </a:tc>
                <a:extLst>
                  <a:ext uri="{0D108BD9-81ED-4DB2-BD59-A6C34878D82A}">
                    <a16:rowId xmlns:a16="http://schemas.microsoft.com/office/drawing/2014/main" val="1835528670"/>
                  </a:ext>
                </a:extLst>
              </a:tr>
              <a:tr h="478731">
                <a:tc>
                  <a:txBody>
                    <a:bodyPr/>
                    <a:lstStyle/>
                    <a:p>
                      <a:r>
                        <a:rPr lang="en-IN" sz="2000" b="0">
                          <a:solidFill>
                            <a:schemeClr val="tx1"/>
                          </a:solidFill>
                        </a:rPr>
                        <a:t>Amount to be invested</a:t>
                      </a:r>
                    </a:p>
                  </a:txBody>
                  <a:tcPr/>
                </a:tc>
                <a:tc>
                  <a:txBody>
                    <a:bodyPr/>
                    <a:lstStyle/>
                    <a:p>
                      <a:pPr algn="ctr"/>
                      <a:r>
                        <a:rPr lang="en-IN" b="0">
                          <a:solidFill>
                            <a:schemeClr val="tx1"/>
                          </a:solidFill>
                        </a:rPr>
                        <a:t>$50,000</a:t>
                      </a:r>
                    </a:p>
                  </a:txBody>
                  <a:tcPr/>
                </a:tc>
                <a:extLst>
                  <a:ext uri="{0D108BD9-81ED-4DB2-BD59-A6C34878D82A}">
                    <a16:rowId xmlns:a16="http://schemas.microsoft.com/office/drawing/2014/main" val="933976388"/>
                  </a:ext>
                </a:extLst>
              </a:tr>
              <a:tr h="478731">
                <a:tc>
                  <a:txBody>
                    <a:bodyPr/>
                    <a:lstStyle/>
                    <a:p>
                      <a:r>
                        <a:rPr lang="en-IN" sz="2000" b="0">
                          <a:solidFill>
                            <a:schemeClr val="tx1"/>
                          </a:solidFill>
                        </a:rPr>
                        <a:t>Earnings after 5 years</a:t>
                      </a:r>
                    </a:p>
                  </a:txBody>
                  <a:tcPr/>
                </a:tc>
                <a:tc>
                  <a:txBody>
                    <a:bodyPr/>
                    <a:lstStyle/>
                    <a:p>
                      <a:pPr algn="ctr"/>
                      <a:r>
                        <a:rPr lang="en-IN" b="0">
                          <a:solidFill>
                            <a:schemeClr val="tx1"/>
                          </a:solidFill>
                        </a:rPr>
                        <a:t>$411,600</a:t>
                      </a:r>
                    </a:p>
                  </a:txBody>
                  <a:tcPr/>
                </a:tc>
                <a:extLst>
                  <a:ext uri="{0D108BD9-81ED-4DB2-BD59-A6C34878D82A}">
                    <a16:rowId xmlns:a16="http://schemas.microsoft.com/office/drawing/2014/main" val="3482989942"/>
                  </a:ext>
                </a:extLst>
              </a:tr>
              <a:tr h="478731">
                <a:tc>
                  <a:txBody>
                    <a:bodyPr/>
                    <a:lstStyle/>
                    <a:p>
                      <a:r>
                        <a:rPr lang="en-IN" sz="2000" b="0">
                          <a:solidFill>
                            <a:schemeClr val="tx1"/>
                          </a:solidFill>
                        </a:rPr>
                        <a:t>P/E ratio</a:t>
                      </a:r>
                    </a:p>
                  </a:txBody>
                  <a:tcPr/>
                </a:tc>
                <a:tc>
                  <a:txBody>
                    <a:bodyPr/>
                    <a:lstStyle/>
                    <a:p>
                      <a:pPr algn="ctr"/>
                      <a:r>
                        <a:rPr lang="en-IN" b="0">
                          <a:solidFill>
                            <a:schemeClr val="tx1"/>
                          </a:solidFill>
                        </a:rPr>
                        <a:t>20</a:t>
                      </a:r>
                    </a:p>
                  </a:txBody>
                  <a:tcPr/>
                </a:tc>
                <a:extLst>
                  <a:ext uri="{0D108BD9-81ED-4DB2-BD59-A6C34878D82A}">
                    <a16:rowId xmlns:a16="http://schemas.microsoft.com/office/drawing/2014/main" val="3051350222"/>
                  </a:ext>
                </a:extLst>
              </a:tr>
              <a:tr h="478731">
                <a:tc>
                  <a:txBody>
                    <a:bodyPr/>
                    <a:lstStyle/>
                    <a:p>
                      <a:r>
                        <a:rPr lang="en-IN" sz="2000" b="0">
                          <a:solidFill>
                            <a:schemeClr val="tx1"/>
                          </a:solidFill>
                        </a:rPr>
                        <a:t>Discount rates</a:t>
                      </a:r>
                    </a:p>
                  </a:txBody>
                  <a:tcPr/>
                </a:tc>
                <a:tc>
                  <a:txBody>
                    <a:bodyPr/>
                    <a:lstStyle/>
                    <a:p>
                      <a:pPr algn="ctr"/>
                      <a:r>
                        <a:rPr lang="en-IN" b="0">
                          <a:solidFill>
                            <a:schemeClr val="tx1"/>
                          </a:solidFill>
                        </a:rPr>
                        <a:t>10%</a:t>
                      </a:r>
                    </a:p>
                  </a:txBody>
                  <a:tcPr/>
                </a:tc>
                <a:extLst>
                  <a:ext uri="{0D108BD9-81ED-4DB2-BD59-A6C34878D82A}">
                    <a16:rowId xmlns:a16="http://schemas.microsoft.com/office/drawing/2014/main" val="3887434029"/>
                  </a:ext>
                </a:extLst>
              </a:tr>
              <a:tr h="478731">
                <a:tc>
                  <a:txBody>
                    <a:bodyPr/>
                    <a:lstStyle/>
                    <a:p>
                      <a:r>
                        <a:rPr lang="en-IN" sz="2000" b="0">
                          <a:solidFill>
                            <a:schemeClr val="tx1"/>
                          </a:solidFill>
                        </a:rPr>
                        <a:t>Number of years</a:t>
                      </a:r>
                    </a:p>
                  </a:txBody>
                  <a:tcPr/>
                </a:tc>
                <a:tc>
                  <a:txBody>
                    <a:bodyPr/>
                    <a:lstStyle/>
                    <a:p>
                      <a:pPr algn="ctr"/>
                      <a:r>
                        <a:rPr lang="en-IN" b="0">
                          <a:solidFill>
                            <a:schemeClr val="tx1"/>
                          </a:solidFill>
                        </a:rPr>
                        <a:t>5</a:t>
                      </a:r>
                    </a:p>
                  </a:txBody>
                  <a:tcPr/>
                </a:tc>
                <a:extLst>
                  <a:ext uri="{0D108BD9-81ED-4DB2-BD59-A6C34878D82A}">
                    <a16:rowId xmlns:a16="http://schemas.microsoft.com/office/drawing/2014/main" val="2547791691"/>
                  </a:ext>
                </a:extLst>
              </a:tr>
            </a:tbl>
          </a:graphicData>
        </a:graphic>
      </p:graphicFrame>
      <p:graphicFrame>
        <p:nvGraphicFramePr>
          <p:cNvPr id="10" name="Table 3">
            <a:extLst>
              <a:ext uri="{FF2B5EF4-FFF2-40B4-BE49-F238E27FC236}">
                <a16:creationId xmlns:a16="http://schemas.microsoft.com/office/drawing/2014/main" id="{A0C53D9E-92F3-40C7-93B1-7A652B30AE24}"/>
              </a:ext>
            </a:extLst>
          </p:cNvPr>
          <p:cNvGraphicFramePr>
            <a:graphicFrameLocks noGrp="1"/>
          </p:cNvGraphicFramePr>
          <p:nvPr>
            <p:extLst>
              <p:ext uri="{D42A27DB-BD31-4B8C-83A1-F6EECF244321}">
                <p14:modId xmlns:p14="http://schemas.microsoft.com/office/powerpoint/2010/main" val="948521815"/>
              </p:ext>
            </p:extLst>
          </p:nvPr>
        </p:nvGraphicFramePr>
        <p:xfrm>
          <a:off x="9890895" y="5565068"/>
          <a:ext cx="6567498" cy="2872385"/>
        </p:xfrm>
        <a:graphic>
          <a:graphicData uri="http://schemas.openxmlformats.org/drawingml/2006/table">
            <a:tbl>
              <a:tblPr bandRow="1">
                <a:tableStyleId>{B301B821-A1FF-4177-AEE7-76D212191A09}</a:tableStyleId>
              </a:tblPr>
              <a:tblGrid>
                <a:gridCol w="4668629">
                  <a:extLst>
                    <a:ext uri="{9D8B030D-6E8A-4147-A177-3AD203B41FA5}">
                      <a16:colId xmlns:a16="http://schemas.microsoft.com/office/drawing/2014/main" val="2574065779"/>
                    </a:ext>
                  </a:extLst>
                </a:gridCol>
                <a:gridCol w="1898869">
                  <a:extLst>
                    <a:ext uri="{9D8B030D-6E8A-4147-A177-3AD203B41FA5}">
                      <a16:colId xmlns:a16="http://schemas.microsoft.com/office/drawing/2014/main" val="1075991785"/>
                    </a:ext>
                  </a:extLst>
                </a:gridCol>
              </a:tblGrid>
              <a:tr h="574477">
                <a:tc>
                  <a:txBody>
                    <a:bodyPr/>
                    <a:lstStyle/>
                    <a:p>
                      <a:r>
                        <a:rPr lang="en-IN" sz="2000" b="0">
                          <a:solidFill>
                            <a:schemeClr val="tx1"/>
                          </a:solidFill>
                        </a:rPr>
                        <a:t>Estimated terminal value</a:t>
                      </a:r>
                    </a:p>
                  </a:txBody>
                  <a:tcPr/>
                </a:tc>
                <a:tc>
                  <a:txBody>
                    <a:bodyPr/>
                    <a:lstStyle/>
                    <a:p>
                      <a:pPr algn="ctr"/>
                      <a:r>
                        <a:rPr lang="en-IN" b="0">
                          <a:solidFill>
                            <a:schemeClr val="tx1"/>
                          </a:solidFill>
                        </a:rPr>
                        <a:t>$8,232,000</a:t>
                      </a:r>
                    </a:p>
                  </a:txBody>
                  <a:tcPr/>
                </a:tc>
                <a:extLst>
                  <a:ext uri="{0D108BD9-81ED-4DB2-BD59-A6C34878D82A}">
                    <a16:rowId xmlns:a16="http://schemas.microsoft.com/office/drawing/2014/main" val="1835528670"/>
                  </a:ext>
                </a:extLst>
              </a:tr>
              <a:tr h="574477">
                <a:tc>
                  <a:txBody>
                    <a:bodyPr/>
                    <a:lstStyle/>
                    <a:p>
                      <a:r>
                        <a:rPr lang="en-IN" sz="2000" b="0">
                          <a:solidFill>
                            <a:schemeClr val="tx1"/>
                          </a:solidFill>
                        </a:rPr>
                        <a:t>Present value</a:t>
                      </a:r>
                    </a:p>
                  </a:txBody>
                  <a:tcPr/>
                </a:tc>
                <a:tc>
                  <a:txBody>
                    <a:bodyPr/>
                    <a:lstStyle/>
                    <a:p>
                      <a:pPr algn="ctr"/>
                      <a:r>
                        <a:rPr lang="en-IN"/>
                        <a:t>$5,110,000</a:t>
                      </a:r>
                      <a:endParaRPr lang="en-IN" b="0">
                        <a:solidFill>
                          <a:schemeClr val="tx1"/>
                        </a:solidFill>
                      </a:endParaRPr>
                    </a:p>
                  </a:txBody>
                  <a:tcPr/>
                </a:tc>
                <a:extLst>
                  <a:ext uri="{0D108BD9-81ED-4DB2-BD59-A6C34878D82A}">
                    <a16:rowId xmlns:a16="http://schemas.microsoft.com/office/drawing/2014/main" val="933976388"/>
                  </a:ext>
                </a:extLst>
              </a:tr>
              <a:tr h="574477">
                <a:tc>
                  <a:txBody>
                    <a:bodyPr/>
                    <a:lstStyle/>
                    <a:p>
                      <a:r>
                        <a:rPr lang="en-IN" sz="2000" b="0">
                          <a:solidFill>
                            <a:schemeClr val="tx1"/>
                          </a:solidFill>
                        </a:rPr>
                        <a:t>Required ownership percentage</a:t>
                      </a:r>
                    </a:p>
                  </a:txBody>
                  <a:tcPr/>
                </a:tc>
                <a:tc>
                  <a:txBody>
                    <a:bodyPr/>
                    <a:lstStyle/>
                    <a:p>
                      <a:pPr algn="ctr"/>
                      <a:r>
                        <a:rPr lang="en-IN" b="0">
                          <a:solidFill>
                            <a:schemeClr val="tx1"/>
                          </a:solidFill>
                        </a:rPr>
                        <a:t>0.98%</a:t>
                      </a:r>
                    </a:p>
                  </a:txBody>
                  <a:tcPr/>
                </a:tc>
                <a:extLst>
                  <a:ext uri="{0D108BD9-81ED-4DB2-BD59-A6C34878D82A}">
                    <a16:rowId xmlns:a16="http://schemas.microsoft.com/office/drawing/2014/main" val="3482989942"/>
                  </a:ext>
                </a:extLst>
              </a:tr>
              <a:tr h="574477">
                <a:tc>
                  <a:txBody>
                    <a:bodyPr/>
                    <a:lstStyle/>
                    <a:p>
                      <a:r>
                        <a:rPr lang="en-IN" sz="2000" b="0">
                          <a:solidFill>
                            <a:schemeClr val="tx1"/>
                          </a:solidFill>
                        </a:rPr>
                        <a:t>Number of shares needed by investors</a:t>
                      </a:r>
                    </a:p>
                  </a:txBody>
                  <a:tcPr/>
                </a:tc>
                <a:tc>
                  <a:txBody>
                    <a:bodyPr/>
                    <a:lstStyle/>
                    <a:p>
                      <a:pPr algn="ctr"/>
                      <a:r>
                        <a:rPr lang="en-IN"/>
                        <a:t>9,800</a:t>
                      </a:r>
                      <a:endParaRPr lang="en-IN" b="0">
                        <a:solidFill>
                          <a:schemeClr val="tx1"/>
                        </a:solidFill>
                      </a:endParaRPr>
                    </a:p>
                  </a:txBody>
                  <a:tcPr/>
                </a:tc>
                <a:extLst>
                  <a:ext uri="{0D108BD9-81ED-4DB2-BD59-A6C34878D82A}">
                    <a16:rowId xmlns:a16="http://schemas.microsoft.com/office/drawing/2014/main" val="3051350222"/>
                  </a:ext>
                </a:extLst>
              </a:tr>
              <a:tr h="574477">
                <a:tc>
                  <a:txBody>
                    <a:bodyPr/>
                    <a:lstStyle/>
                    <a:p>
                      <a:r>
                        <a:rPr lang="en-IN" sz="2000" b="0">
                          <a:solidFill>
                            <a:schemeClr val="tx1"/>
                          </a:solidFill>
                        </a:rPr>
                        <a:t>Shared price</a:t>
                      </a:r>
                    </a:p>
                  </a:txBody>
                  <a:tcPr/>
                </a:tc>
                <a:tc>
                  <a:txBody>
                    <a:bodyPr/>
                    <a:lstStyle/>
                    <a:p>
                      <a:pPr algn="ctr"/>
                      <a:r>
                        <a:rPr lang="en-IN" b="0">
                          <a:solidFill>
                            <a:schemeClr val="tx1"/>
                          </a:solidFill>
                        </a:rPr>
                        <a:t>$5.11</a:t>
                      </a:r>
                    </a:p>
                  </a:txBody>
                  <a:tcPr/>
                </a:tc>
                <a:extLst>
                  <a:ext uri="{0D108BD9-81ED-4DB2-BD59-A6C34878D82A}">
                    <a16:rowId xmlns:a16="http://schemas.microsoft.com/office/drawing/2014/main" val="3887434029"/>
                  </a:ext>
                </a:extLst>
              </a:tr>
            </a:tbl>
          </a:graphicData>
        </a:graphic>
      </p:graphicFrame>
      <p:sp>
        <p:nvSpPr>
          <p:cNvPr id="5" name="Rectangle 4">
            <a:extLst>
              <a:ext uri="{FF2B5EF4-FFF2-40B4-BE49-F238E27FC236}">
                <a16:creationId xmlns:a16="http://schemas.microsoft.com/office/drawing/2014/main" id="{0983108F-C5AE-0083-3EF6-DAC8FD25BEDB}"/>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E708893-044F-146E-0398-7FD213B13FFF}"/>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980A7E0-93F9-C41D-0ABA-7CEB95923705}"/>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4DE017-4FE7-466D-5551-940F556EF2F4}"/>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209590F-C931-4D89-AA14-779E428D9F5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044437" y="84045"/>
            <a:ext cx="2141590" cy="214159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227457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62791"/>
            <a:ext cx="15304106" cy="785819"/>
          </a:xfrm>
        </p:spPr>
        <p:txBody>
          <a:bodyPr/>
          <a:lstStyle/>
          <a:p>
            <a:r>
              <a:rPr lang="en-US" sz="6000">
                <a:solidFill>
                  <a:schemeClr val="tx2">
                    <a:lumMod val="50000"/>
                  </a:schemeClr>
                </a:solidFill>
                <a:latin typeface="Antonio Bold"/>
              </a:rPr>
              <a:t>Unit Economics</a:t>
            </a:r>
          </a:p>
        </p:txBody>
      </p:sp>
      <p:graphicFrame>
        <p:nvGraphicFramePr>
          <p:cNvPr id="4" name="Table 3"/>
          <p:cNvGraphicFramePr>
            <a:graphicFrameLocks noGrp="1"/>
          </p:cNvGraphicFramePr>
          <p:nvPr>
            <p:extLst>
              <p:ext uri="{D42A27DB-BD31-4B8C-83A1-F6EECF244321}">
                <p14:modId xmlns:p14="http://schemas.microsoft.com/office/powerpoint/2010/main" val="1599256419"/>
              </p:ext>
            </p:extLst>
          </p:nvPr>
        </p:nvGraphicFramePr>
        <p:xfrm>
          <a:off x="818549" y="954051"/>
          <a:ext cx="7383203" cy="2761676"/>
        </p:xfrm>
        <a:graphic>
          <a:graphicData uri="http://schemas.openxmlformats.org/drawingml/2006/table">
            <a:tbl>
              <a:tblPr>
                <a:tableStyleId>{B301B821-A1FF-4177-AEE7-76D212191A09}</a:tableStyleId>
              </a:tblPr>
              <a:tblGrid>
                <a:gridCol w="4650459">
                  <a:extLst>
                    <a:ext uri="{9D8B030D-6E8A-4147-A177-3AD203B41FA5}">
                      <a16:colId xmlns:a16="http://schemas.microsoft.com/office/drawing/2014/main" val="20000"/>
                    </a:ext>
                  </a:extLst>
                </a:gridCol>
                <a:gridCol w="2732744">
                  <a:extLst>
                    <a:ext uri="{9D8B030D-6E8A-4147-A177-3AD203B41FA5}">
                      <a16:colId xmlns:a16="http://schemas.microsoft.com/office/drawing/2014/main" val="20001"/>
                    </a:ext>
                  </a:extLst>
                </a:gridCol>
              </a:tblGrid>
              <a:tr h="549129">
                <a:tc>
                  <a:txBody>
                    <a:bodyPr/>
                    <a:lstStyle/>
                    <a:p>
                      <a:pPr algn="l" fontAlgn="b"/>
                      <a:r>
                        <a:rPr lang="en-IN" sz="2800" b="1" u="none" strike="noStrike">
                          <a:effectLst/>
                        </a:rPr>
                        <a:t> P &amp; L/ unit</a:t>
                      </a:r>
                      <a:endParaRPr lang="en-IN" sz="2800" b="1" i="0" u="none" strike="noStrike">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IN" sz="2800" b="1" u="none" strike="noStrike">
                          <a:solidFill>
                            <a:srgbClr val="000000"/>
                          </a:solidFill>
                          <a:effectLst/>
                        </a:rPr>
                        <a:t>Year 1 </a:t>
                      </a:r>
                      <a:endParaRPr lang="en-IN" sz="28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0"/>
                  </a:ext>
                </a:extLst>
              </a:tr>
              <a:tr h="475871">
                <a:tc>
                  <a:txBody>
                    <a:bodyPr/>
                    <a:lstStyle/>
                    <a:p>
                      <a:pPr algn="l" fontAlgn="ctr"/>
                      <a:r>
                        <a:rPr lang="en-IN" sz="2000" b="0" u="none" strike="noStrike">
                          <a:solidFill>
                            <a:srgbClr val="000000"/>
                          </a:solidFill>
                          <a:effectLst/>
                        </a:rPr>
                        <a:t> Revenue</a:t>
                      </a:r>
                      <a:endParaRPr lang="en-IN"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a:r>
                        <a:rPr lang="en-IN" sz="2000"/>
                        <a:t>$42,000</a:t>
                      </a:r>
                    </a:p>
                  </a:txBody>
                  <a:tcPr anchor="ctr"/>
                </a:tc>
                <a:extLst>
                  <a:ext uri="{0D108BD9-81ED-4DB2-BD59-A6C34878D82A}">
                    <a16:rowId xmlns:a16="http://schemas.microsoft.com/office/drawing/2014/main" val="10001"/>
                  </a:ext>
                </a:extLst>
              </a:tr>
              <a:tr h="357969">
                <a:tc>
                  <a:txBody>
                    <a:bodyPr/>
                    <a:lstStyle/>
                    <a:p>
                      <a:pPr algn="l" fontAlgn="ctr"/>
                      <a:r>
                        <a:rPr lang="en-IN" sz="2000" b="0" u="none" strike="noStrike">
                          <a:solidFill>
                            <a:srgbClr val="000000"/>
                          </a:solidFill>
                          <a:effectLst/>
                        </a:rPr>
                        <a:t> COGS</a:t>
                      </a:r>
                      <a:endParaRPr lang="en-IN"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US" sz="2000" b="0" u="none" strike="noStrike">
                          <a:solidFill>
                            <a:srgbClr val="000000"/>
                          </a:solidFill>
                          <a:effectLst/>
                        </a:rPr>
                        <a:t>$0</a:t>
                      </a:r>
                      <a:endParaRPr lang="en-IN"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2"/>
                  </a:ext>
                </a:extLst>
              </a:tr>
              <a:tr h="357969">
                <a:tc>
                  <a:txBody>
                    <a:bodyPr/>
                    <a:lstStyle/>
                    <a:p>
                      <a:pPr algn="l" fontAlgn="ctr"/>
                      <a:r>
                        <a:rPr lang="en-IN" sz="2000" b="0" u="none" strike="noStrike">
                          <a:solidFill>
                            <a:srgbClr val="000000"/>
                          </a:solidFill>
                          <a:effectLst/>
                        </a:rPr>
                        <a:t> Gross Profit</a:t>
                      </a:r>
                      <a:endParaRPr lang="en-IN"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US" sz="2000" b="0" u="none" strike="noStrike">
                          <a:solidFill>
                            <a:srgbClr val="000000"/>
                          </a:solidFill>
                          <a:effectLst/>
                        </a:rPr>
                        <a:t>$42,000</a:t>
                      </a:r>
                      <a:endParaRPr lang="en-IN"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3"/>
                  </a:ext>
                </a:extLst>
              </a:tr>
              <a:tr h="0">
                <a:tc>
                  <a:txBody>
                    <a:bodyPr/>
                    <a:lstStyle/>
                    <a:p>
                      <a:pPr algn="l" fontAlgn="ctr"/>
                      <a:r>
                        <a:rPr lang="en-IN" sz="2000" b="0" u="none" strike="noStrike">
                          <a:solidFill>
                            <a:srgbClr val="000000"/>
                          </a:solidFill>
                          <a:effectLst/>
                        </a:rPr>
                        <a:t> Gross Profit Margin</a:t>
                      </a:r>
                      <a:endParaRPr lang="en-IN"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IN" sz="2000"/>
                        <a:t>100% (since no COGS)</a:t>
                      </a:r>
                      <a:endParaRPr lang="en-IN" sz="2000" b="0" i="0" u="none" strike="noStrike">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0004"/>
                  </a:ext>
                </a:extLst>
              </a:tr>
              <a:tr h="357969">
                <a:tc>
                  <a:txBody>
                    <a:bodyPr/>
                    <a:lstStyle/>
                    <a:p>
                      <a:pPr algn="l" fontAlgn="ctr"/>
                      <a:r>
                        <a:rPr lang="en-IN" sz="2000" b="0" u="none" strike="noStrike">
                          <a:solidFill>
                            <a:srgbClr val="000000"/>
                          </a:solidFill>
                          <a:effectLst/>
                        </a:rPr>
                        <a:t> Operating Costs</a:t>
                      </a:r>
                      <a:endParaRPr lang="en-IN"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IN" sz="2000"/>
                        <a:t>$50,400</a:t>
                      </a:r>
                      <a:endParaRPr lang="en-IN" sz="2000" b="0" i="0" u="none" strike="noStrike">
                        <a:effectLst/>
                        <a:latin typeface="Arial" panose="020B0604020202020204" pitchFamily="34" charset="0"/>
                      </a:endParaRPr>
                    </a:p>
                  </a:txBody>
                  <a:tcPr marL="0" marR="0" marT="0" marB="0" anchor="b"/>
                </a:tc>
                <a:extLst>
                  <a:ext uri="{0D108BD9-81ED-4DB2-BD59-A6C34878D82A}">
                    <a16:rowId xmlns:a16="http://schemas.microsoft.com/office/drawing/2014/main" val="10005"/>
                  </a:ext>
                </a:extLst>
              </a:tr>
              <a:tr h="357969">
                <a:tc>
                  <a:txBody>
                    <a:bodyPr/>
                    <a:lstStyle/>
                    <a:p>
                      <a:pPr algn="l" fontAlgn="ctr"/>
                      <a:r>
                        <a:rPr lang="en-IN" sz="2000" b="0" u="none" strike="noStrike">
                          <a:solidFill>
                            <a:srgbClr val="000000"/>
                          </a:solidFill>
                          <a:effectLst/>
                        </a:rPr>
                        <a:t> Operating Profit</a:t>
                      </a:r>
                      <a:endParaRPr lang="en-IN"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b"/>
                      <a:r>
                        <a:rPr lang="en-IN" sz="2000"/>
                        <a:t>-$8,400</a:t>
                      </a:r>
                      <a:endParaRPr lang="en-IN" sz="2000" b="0" i="0" u="none" strike="noStrike">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0006"/>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434179198"/>
              </p:ext>
            </p:extLst>
          </p:nvPr>
        </p:nvGraphicFramePr>
        <p:xfrm>
          <a:off x="8899175" y="1263599"/>
          <a:ext cx="6845906" cy="1742866"/>
        </p:xfrm>
        <a:graphic>
          <a:graphicData uri="http://schemas.openxmlformats.org/drawingml/2006/table">
            <a:tbl>
              <a:tblPr>
                <a:tableStyleId>{B301B821-A1FF-4177-AEE7-76D212191A09}</a:tableStyleId>
              </a:tblPr>
              <a:tblGrid>
                <a:gridCol w="4150210">
                  <a:extLst>
                    <a:ext uri="{9D8B030D-6E8A-4147-A177-3AD203B41FA5}">
                      <a16:colId xmlns:a16="http://schemas.microsoft.com/office/drawing/2014/main" val="20000"/>
                    </a:ext>
                  </a:extLst>
                </a:gridCol>
                <a:gridCol w="2695696">
                  <a:extLst>
                    <a:ext uri="{9D8B030D-6E8A-4147-A177-3AD203B41FA5}">
                      <a16:colId xmlns:a16="http://schemas.microsoft.com/office/drawing/2014/main" val="20001"/>
                    </a:ext>
                  </a:extLst>
                </a:gridCol>
              </a:tblGrid>
              <a:tr h="530369">
                <a:tc>
                  <a:txBody>
                    <a:bodyPr/>
                    <a:lstStyle/>
                    <a:p>
                      <a:pPr algn="l" fontAlgn="b"/>
                      <a:r>
                        <a:rPr lang="en-IN" sz="2800" b="1" u="none" strike="noStrike">
                          <a:effectLst/>
                        </a:rPr>
                        <a:t> Unit Economics</a:t>
                      </a:r>
                      <a:endParaRPr lang="en-IN" sz="2800" b="1" i="0" u="none" strike="noStrike">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IN" sz="2800" b="1" u="none" strike="noStrike">
                          <a:effectLst/>
                        </a:rPr>
                        <a:t>Year 1</a:t>
                      </a:r>
                      <a:endParaRPr lang="en-IN" sz="2800" b="1" i="0" u="none" strike="noStrike">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0000"/>
                  </a:ext>
                </a:extLst>
              </a:tr>
              <a:tr h="388793">
                <a:tc>
                  <a:txBody>
                    <a:bodyPr/>
                    <a:lstStyle/>
                    <a:p>
                      <a:pPr algn="l" fontAlgn="b"/>
                      <a:r>
                        <a:rPr lang="en-IN" sz="2000" b="0" u="none" strike="noStrike">
                          <a:effectLst/>
                        </a:rPr>
                        <a:t> CAC</a:t>
                      </a:r>
                      <a:endParaRPr lang="en-IN" sz="2000" b="0" i="0" u="none" strike="noStrike">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000" b="0" u="none" strike="noStrike">
                          <a:effectLst/>
                        </a:rPr>
                        <a:t>$100</a:t>
                      </a:r>
                      <a:endParaRPr lang="en-IN" sz="2000" b="0" i="0" u="none" strike="noStrike">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0001"/>
                  </a:ext>
                </a:extLst>
              </a:tr>
              <a:tr h="427704">
                <a:tc>
                  <a:txBody>
                    <a:bodyPr/>
                    <a:lstStyle/>
                    <a:p>
                      <a:pPr algn="l" fontAlgn="ctr"/>
                      <a:r>
                        <a:rPr lang="en-IN" sz="2000" b="0" u="none" strike="noStrike">
                          <a:solidFill>
                            <a:srgbClr val="000000"/>
                          </a:solidFill>
                          <a:effectLst/>
                        </a:rPr>
                        <a:t> CLV</a:t>
                      </a:r>
                      <a:endParaRPr lang="en-IN"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US" sz="2000" b="0" u="none" strike="noStrike">
                          <a:solidFill>
                            <a:srgbClr val="000000"/>
                          </a:solidFill>
                          <a:effectLst/>
                        </a:rPr>
                        <a:t>$500</a:t>
                      </a:r>
                      <a:endParaRPr lang="en-IN"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0002"/>
                  </a:ext>
                </a:extLst>
              </a:tr>
              <a:tr h="396000">
                <a:tc>
                  <a:txBody>
                    <a:bodyPr/>
                    <a:lstStyle/>
                    <a:p>
                      <a:pPr algn="l" fontAlgn="b"/>
                      <a:r>
                        <a:rPr lang="en-IN" sz="2000" b="0" u="none" strike="noStrike">
                          <a:solidFill>
                            <a:srgbClr val="000000"/>
                          </a:solidFill>
                          <a:effectLst/>
                        </a:rPr>
                        <a:t> ARPU </a:t>
                      </a:r>
                      <a:endParaRPr lang="en-IN"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r>
                        <a:rPr lang="en-US" sz="2000" b="0" u="none" strike="noStrike">
                          <a:solidFill>
                            <a:srgbClr val="000000"/>
                          </a:solidFill>
                          <a:effectLst/>
                        </a:rPr>
                        <a:t>$20</a:t>
                      </a:r>
                      <a:endParaRPr lang="en-IN" sz="2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50241997"/>
              </p:ext>
            </p:extLst>
          </p:nvPr>
        </p:nvGraphicFramePr>
        <p:xfrm>
          <a:off x="13533085" y="3911268"/>
          <a:ext cx="4463970" cy="5844771"/>
        </p:xfrm>
        <a:graphic>
          <a:graphicData uri="http://schemas.openxmlformats.org/drawingml/2006/table">
            <a:tbl>
              <a:tblPr>
                <a:tableStyleId>{B301B821-A1FF-4177-AEE7-76D212191A09}</a:tableStyleId>
              </a:tblPr>
              <a:tblGrid>
                <a:gridCol w="1345902">
                  <a:extLst>
                    <a:ext uri="{9D8B030D-6E8A-4147-A177-3AD203B41FA5}">
                      <a16:colId xmlns:a16="http://schemas.microsoft.com/office/drawing/2014/main" val="20000"/>
                    </a:ext>
                  </a:extLst>
                </a:gridCol>
                <a:gridCol w="1828800">
                  <a:extLst>
                    <a:ext uri="{9D8B030D-6E8A-4147-A177-3AD203B41FA5}">
                      <a16:colId xmlns:a16="http://schemas.microsoft.com/office/drawing/2014/main" val="2014048382"/>
                    </a:ext>
                  </a:extLst>
                </a:gridCol>
                <a:gridCol w="1289268">
                  <a:extLst>
                    <a:ext uri="{9D8B030D-6E8A-4147-A177-3AD203B41FA5}">
                      <a16:colId xmlns:a16="http://schemas.microsoft.com/office/drawing/2014/main" val="2932955764"/>
                    </a:ext>
                  </a:extLst>
                </a:gridCol>
              </a:tblGrid>
              <a:tr h="774969">
                <a:tc>
                  <a:txBody>
                    <a:bodyPr/>
                    <a:lstStyle/>
                    <a:p>
                      <a:r>
                        <a:rPr lang="en-IN" sz="2300" b="1"/>
                        <a:t>Term</a:t>
                      </a:r>
                    </a:p>
                  </a:txBody>
                  <a:tcPr anchor="ctr"/>
                </a:tc>
                <a:tc>
                  <a:txBody>
                    <a:bodyPr/>
                    <a:lstStyle/>
                    <a:p>
                      <a:r>
                        <a:rPr lang="en-IN" sz="2300" b="1"/>
                        <a:t>Explanation</a:t>
                      </a:r>
                    </a:p>
                  </a:txBody>
                  <a:tcPr anchor="ctr"/>
                </a:tc>
                <a:tc>
                  <a:txBody>
                    <a:bodyPr/>
                    <a:lstStyle/>
                    <a:p>
                      <a:r>
                        <a:rPr lang="en-IN" sz="2300" b="1"/>
                        <a:t>Value</a:t>
                      </a:r>
                    </a:p>
                  </a:txBody>
                  <a:tcPr anchor="ctr"/>
                </a:tc>
                <a:extLst>
                  <a:ext uri="{0D108BD9-81ED-4DB2-BD59-A6C34878D82A}">
                    <a16:rowId xmlns:a16="http://schemas.microsoft.com/office/drawing/2014/main" val="10000"/>
                  </a:ext>
                </a:extLst>
              </a:tr>
              <a:tr h="955442">
                <a:tc>
                  <a:txBody>
                    <a:bodyPr/>
                    <a:lstStyle/>
                    <a:p>
                      <a:r>
                        <a:rPr lang="en-IN" b="1"/>
                        <a:t>CAC</a:t>
                      </a:r>
                      <a:endParaRPr lang="en-IN"/>
                    </a:p>
                  </a:txBody>
                  <a:tcPr anchor="ctr"/>
                </a:tc>
                <a:tc>
                  <a:txBody>
                    <a:bodyPr/>
                    <a:lstStyle/>
                    <a:p>
                      <a:r>
                        <a:rPr lang="en-US"/>
                        <a:t>Cost to Acquire a Customer</a:t>
                      </a:r>
                    </a:p>
                  </a:txBody>
                  <a:tcPr anchor="ctr"/>
                </a:tc>
                <a:tc>
                  <a:txBody>
                    <a:bodyPr/>
                    <a:lstStyle/>
                    <a:p>
                      <a:pPr algn="l"/>
                      <a:r>
                        <a:rPr lang="en-IN"/>
                        <a:t>$100</a:t>
                      </a:r>
                    </a:p>
                  </a:txBody>
                  <a:tcPr anchor="ctr"/>
                </a:tc>
                <a:extLst>
                  <a:ext uri="{0D108BD9-81ED-4DB2-BD59-A6C34878D82A}">
                    <a16:rowId xmlns:a16="http://schemas.microsoft.com/office/drawing/2014/main" val="1535677900"/>
                  </a:ext>
                </a:extLst>
              </a:tr>
              <a:tr h="955442">
                <a:tc>
                  <a:txBody>
                    <a:bodyPr/>
                    <a:lstStyle/>
                    <a:p>
                      <a:r>
                        <a:rPr lang="en-IN" b="1"/>
                        <a:t>CLV</a:t>
                      </a:r>
                      <a:endParaRPr lang="en-IN"/>
                    </a:p>
                  </a:txBody>
                  <a:tcPr anchor="ctr"/>
                </a:tc>
                <a:tc>
                  <a:txBody>
                    <a:bodyPr/>
                    <a:lstStyle/>
                    <a:p>
                      <a:r>
                        <a:rPr lang="en-IN"/>
                        <a:t>Customer Lifetime Value</a:t>
                      </a:r>
                    </a:p>
                  </a:txBody>
                  <a:tcPr anchor="ctr"/>
                </a:tc>
                <a:tc>
                  <a:txBody>
                    <a:bodyPr/>
                    <a:lstStyle/>
                    <a:p>
                      <a:r>
                        <a:rPr lang="en-IN"/>
                        <a:t>$500</a:t>
                      </a:r>
                    </a:p>
                  </a:txBody>
                  <a:tcPr anchor="ctr"/>
                </a:tc>
                <a:extLst>
                  <a:ext uri="{0D108BD9-81ED-4DB2-BD59-A6C34878D82A}">
                    <a16:rowId xmlns:a16="http://schemas.microsoft.com/office/drawing/2014/main" val="4067999552"/>
                  </a:ext>
                </a:extLst>
              </a:tr>
              <a:tr h="955442">
                <a:tc>
                  <a:txBody>
                    <a:bodyPr/>
                    <a:lstStyle/>
                    <a:p>
                      <a:r>
                        <a:rPr lang="en-IN" b="1"/>
                        <a:t>ARPU</a:t>
                      </a:r>
                      <a:endParaRPr lang="en-IN"/>
                    </a:p>
                  </a:txBody>
                  <a:tcPr anchor="ctr"/>
                </a:tc>
                <a:tc>
                  <a:txBody>
                    <a:bodyPr/>
                    <a:lstStyle/>
                    <a:p>
                      <a:r>
                        <a:rPr lang="en-IN"/>
                        <a:t>Average Revenue Per User</a:t>
                      </a:r>
                    </a:p>
                  </a:txBody>
                  <a:tcPr anchor="ctr"/>
                </a:tc>
                <a:tc>
                  <a:txBody>
                    <a:bodyPr/>
                    <a:lstStyle/>
                    <a:p>
                      <a:r>
                        <a:rPr lang="en-IN"/>
                        <a:t>$20</a:t>
                      </a:r>
                    </a:p>
                  </a:txBody>
                  <a:tcPr anchor="ctr"/>
                </a:tc>
                <a:extLst>
                  <a:ext uri="{0D108BD9-81ED-4DB2-BD59-A6C34878D82A}">
                    <a16:rowId xmlns:a16="http://schemas.microsoft.com/office/drawing/2014/main" val="1891042869"/>
                  </a:ext>
                </a:extLst>
              </a:tr>
              <a:tr h="955442">
                <a:tc>
                  <a:txBody>
                    <a:bodyPr/>
                    <a:lstStyle/>
                    <a:p>
                      <a:r>
                        <a:rPr lang="en-IN" b="1"/>
                        <a:t>Gross Profit Margin</a:t>
                      </a:r>
                      <a:endParaRPr lang="en-IN"/>
                    </a:p>
                  </a:txBody>
                  <a:tcPr anchor="ctr"/>
                </a:tc>
                <a:tc>
                  <a:txBody>
                    <a:bodyPr/>
                    <a:lstStyle/>
                    <a:p>
                      <a:r>
                        <a:rPr lang="en-US"/>
                        <a:t>% of revenue remaining after COGS</a:t>
                      </a:r>
                    </a:p>
                  </a:txBody>
                  <a:tcPr anchor="ctr"/>
                </a:tc>
                <a:tc>
                  <a:txBody>
                    <a:bodyPr/>
                    <a:lstStyle/>
                    <a:p>
                      <a:r>
                        <a:rPr lang="en-IN"/>
                        <a:t>100%</a:t>
                      </a:r>
                    </a:p>
                  </a:txBody>
                  <a:tcPr anchor="ctr"/>
                </a:tc>
                <a:extLst>
                  <a:ext uri="{0D108BD9-81ED-4DB2-BD59-A6C34878D82A}">
                    <a16:rowId xmlns:a16="http://schemas.microsoft.com/office/drawing/2014/main" val="10001"/>
                  </a:ext>
                </a:extLst>
              </a:tr>
              <a:tr h="1248034">
                <a:tc>
                  <a:txBody>
                    <a:bodyPr/>
                    <a:lstStyle/>
                    <a:p>
                      <a:r>
                        <a:rPr lang="en-IN" b="1"/>
                        <a:t>Operating Profit Margin</a:t>
                      </a:r>
                      <a:endParaRPr lang="en-IN"/>
                    </a:p>
                  </a:txBody>
                  <a:tcPr anchor="ctr"/>
                </a:tc>
                <a:tc>
                  <a:txBody>
                    <a:bodyPr/>
                    <a:lstStyle/>
                    <a:p>
                      <a:r>
                        <a:rPr lang="en-US"/>
                        <a:t>% of revenue remaining after all expenses</a:t>
                      </a:r>
                    </a:p>
                  </a:txBody>
                  <a:tcPr anchor="ctr"/>
                </a:tc>
                <a:tc>
                  <a:txBody>
                    <a:bodyPr/>
                    <a:lstStyle/>
                    <a:p>
                      <a:r>
                        <a:rPr lang="en-IN"/>
                        <a:t>- 20%</a:t>
                      </a:r>
                    </a:p>
                  </a:txBody>
                  <a:tcPr anchor="ctr"/>
                </a:tc>
                <a:extLst>
                  <a:ext uri="{0D108BD9-81ED-4DB2-BD59-A6C34878D82A}">
                    <a16:rowId xmlns:a16="http://schemas.microsoft.com/office/drawing/2014/main" val="10002"/>
                  </a:ext>
                </a:extLst>
              </a:tr>
            </a:tbl>
          </a:graphicData>
        </a:graphic>
      </p:graphicFrame>
      <p:graphicFrame>
        <p:nvGraphicFramePr>
          <p:cNvPr id="22" name="Table 21">
            <a:extLst>
              <a:ext uri="{FF2B5EF4-FFF2-40B4-BE49-F238E27FC236}">
                <a16:creationId xmlns:a16="http://schemas.microsoft.com/office/drawing/2014/main" id="{6B4F2E7A-FD7B-F390-084D-A7108698939D}"/>
              </a:ext>
            </a:extLst>
          </p:cNvPr>
          <p:cNvGraphicFramePr>
            <a:graphicFrameLocks noGrp="1"/>
          </p:cNvGraphicFramePr>
          <p:nvPr>
            <p:extLst>
              <p:ext uri="{D42A27DB-BD31-4B8C-83A1-F6EECF244321}">
                <p14:modId xmlns:p14="http://schemas.microsoft.com/office/powerpoint/2010/main" val="219423439"/>
              </p:ext>
            </p:extLst>
          </p:nvPr>
        </p:nvGraphicFramePr>
        <p:xfrm>
          <a:off x="818549" y="3864874"/>
          <a:ext cx="12412998" cy="6263639"/>
        </p:xfrm>
        <a:graphic>
          <a:graphicData uri="http://schemas.openxmlformats.org/drawingml/2006/table">
            <a:tbl>
              <a:tblPr firstRow="1" bandRow="1">
                <a:tableStyleId>{B301B821-A1FF-4177-AEE7-76D212191A09}</a:tableStyleId>
              </a:tblPr>
              <a:tblGrid>
                <a:gridCol w="2286865">
                  <a:extLst>
                    <a:ext uri="{9D8B030D-6E8A-4147-A177-3AD203B41FA5}">
                      <a16:colId xmlns:a16="http://schemas.microsoft.com/office/drawing/2014/main" val="1832593271"/>
                    </a:ext>
                  </a:extLst>
                </a:gridCol>
                <a:gridCol w="6096000">
                  <a:extLst>
                    <a:ext uri="{9D8B030D-6E8A-4147-A177-3AD203B41FA5}">
                      <a16:colId xmlns:a16="http://schemas.microsoft.com/office/drawing/2014/main" val="99820276"/>
                    </a:ext>
                  </a:extLst>
                </a:gridCol>
                <a:gridCol w="2699027">
                  <a:extLst>
                    <a:ext uri="{9D8B030D-6E8A-4147-A177-3AD203B41FA5}">
                      <a16:colId xmlns:a16="http://schemas.microsoft.com/office/drawing/2014/main" val="2621994638"/>
                    </a:ext>
                  </a:extLst>
                </a:gridCol>
                <a:gridCol w="1331106">
                  <a:extLst>
                    <a:ext uri="{9D8B030D-6E8A-4147-A177-3AD203B41FA5}">
                      <a16:colId xmlns:a16="http://schemas.microsoft.com/office/drawing/2014/main" val="4019939374"/>
                    </a:ext>
                  </a:extLst>
                </a:gridCol>
              </a:tblGrid>
              <a:tr h="214513">
                <a:tc>
                  <a:txBody>
                    <a:bodyPr/>
                    <a:lstStyle/>
                    <a:p>
                      <a:r>
                        <a:rPr lang="en-IN" sz="2400" b="1"/>
                        <a:t> Metric</a:t>
                      </a:r>
                      <a:endParaRPr lang="en-IN" sz="2400"/>
                    </a:p>
                  </a:txBody>
                  <a:tcPr marL="22630" marR="22630" marT="11315" marB="11315" anchor="ctr"/>
                </a:tc>
                <a:tc>
                  <a:txBody>
                    <a:bodyPr/>
                    <a:lstStyle/>
                    <a:p>
                      <a:r>
                        <a:rPr lang="en-IN" sz="2400" b="1"/>
                        <a:t> Formula</a:t>
                      </a:r>
                      <a:endParaRPr lang="en-IN" sz="2400"/>
                    </a:p>
                  </a:txBody>
                  <a:tcPr marL="22630" marR="22630" marT="11315" marB="11315" anchor="ctr"/>
                </a:tc>
                <a:tc>
                  <a:txBody>
                    <a:bodyPr/>
                    <a:lstStyle/>
                    <a:p>
                      <a:r>
                        <a:rPr lang="en-IN" sz="2400" b="1"/>
                        <a:t> Calculation</a:t>
                      </a:r>
                      <a:endParaRPr lang="en-IN" sz="2400"/>
                    </a:p>
                  </a:txBody>
                  <a:tcPr marL="22630" marR="22630" marT="11315" marB="11315" anchor="ctr"/>
                </a:tc>
                <a:tc>
                  <a:txBody>
                    <a:bodyPr/>
                    <a:lstStyle/>
                    <a:p>
                      <a:r>
                        <a:rPr lang="en-IN" sz="2400" b="1"/>
                        <a:t> Result</a:t>
                      </a:r>
                      <a:endParaRPr lang="en-IN" sz="2400"/>
                    </a:p>
                  </a:txBody>
                  <a:tcPr marL="22630" marR="22630" marT="11315" marB="11315" anchor="ctr"/>
                </a:tc>
                <a:extLst>
                  <a:ext uri="{0D108BD9-81ED-4DB2-BD59-A6C34878D82A}">
                    <a16:rowId xmlns:a16="http://schemas.microsoft.com/office/drawing/2014/main" val="2843204920"/>
                  </a:ext>
                </a:extLst>
              </a:tr>
              <a:tr h="214513">
                <a:tc>
                  <a:txBody>
                    <a:bodyPr/>
                    <a:lstStyle/>
                    <a:p>
                      <a:r>
                        <a:rPr lang="en-IN" sz="2100" b="0"/>
                        <a:t> Gross Profit</a:t>
                      </a:r>
                    </a:p>
                  </a:txBody>
                  <a:tcPr marL="22630" marR="22630" marT="11315" marB="11315" anchor="ctr"/>
                </a:tc>
                <a:tc>
                  <a:txBody>
                    <a:bodyPr/>
                    <a:lstStyle/>
                    <a:p>
                      <a:r>
                        <a:rPr lang="en-IN" sz="2100"/>
                        <a:t> Revenue – COGS</a:t>
                      </a:r>
                    </a:p>
                  </a:txBody>
                  <a:tcPr marL="22630" marR="22630" marT="11315" marB="11315" anchor="ctr"/>
                </a:tc>
                <a:tc>
                  <a:txBody>
                    <a:bodyPr/>
                    <a:lstStyle/>
                    <a:p>
                      <a:r>
                        <a:rPr lang="en-IN" sz="2100"/>
                        <a:t> $42,000 - $0</a:t>
                      </a:r>
                    </a:p>
                  </a:txBody>
                  <a:tcPr marL="22630" marR="22630" marT="11315" marB="11315" anchor="ctr"/>
                </a:tc>
                <a:tc>
                  <a:txBody>
                    <a:bodyPr/>
                    <a:lstStyle/>
                    <a:p>
                      <a:r>
                        <a:rPr lang="en-IN" sz="2100"/>
                        <a:t> $42,000</a:t>
                      </a:r>
                    </a:p>
                  </a:txBody>
                  <a:tcPr marL="22630" marR="22630" marT="11315" marB="11315" anchor="ctr"/>
                </a:tc>
                <a:extLst>
                  <a:ext uri="{0D108BD9-81ED-4DB2-BD59-A6C34878D82A}">
                    <a16:rowId xmlns:a16="http://schemas.microsoft.com/office/drawing/2014/main" val="4071737011"/>
                  </a:ext>
                </a:extLst>
              </a:tr>
              <a:tr h="651943">
                <a:tc>
                  <a:txBody>
                    <a:bodyPr/>
                    <a:lstStyle/>
                    <a:p>
                      <a:r>
                        <a:rPr lang="en-IN" sz="2100" b="0"/>
                        <a:t> Gross Profit Margin</a:t>
                      </a:r>
                    </a:p>
                  </a:txBody>
                  <a:tcPr marL="22630" marR="22630" marT="11315" marB="11315" anchor="ctr"/>
                </a:tc>
                <a:tc>
                  <a:txBody>
                    <a:bodyPr/>
                    <a:lstStyle/>
                    <a:p>
                      <a:r>
                        <a:rPr lang="en-IN" sz="2100"/>
                        <a:t> (Revenue/Gross Profit​) × 100%</a:t>
                      </a:r>
                      <a:endParaRPr lang="en-US" sz="2100"/>
                    </a:p>
                  </a:txBody>
                  <a:tcPr marL="22630" marR="22630" marT="11315" marB="11315" anchor="ctr"/>
                </a:tc>
                <a:tc>
                  <a:txBody>
                    <a:bodyPr/>
                    <a:lstStyle/>
                    <a:p>
                      <a:r>
                        <a:rPr lang="en-IN" sz="2100"/>
                        <a:t> (42,000/42,000)​×100%</a:t>
                      </a:r>
                      <a:endParaRPr lang="en-US" sz="2100"/>
                    </a:p>
                  </a:txBody>
                  <a:tcPr marL="22630" marR="22630" marT="11315" marB="11315" anchor="ctr"/>
                </a:tc>
                <a:tc>
                  <a:txBody>
                    <a:bodyPr/>
                    <a:lstStyle/>
                    <a:p>
                      <a:r>
                        <a:rPr lang="en-IN" sz="2100"/>
                        <a:t> 100%</a:t>
                      </a:r>
                    </a:p>
                  </a:txBody>
                  <a:tcPr marL="22630" marR="22630" marT="11315" marB="11315" anchor="ctr"/>
                </a:tc>
                <a:extLst>
                  <a:ext uri="{0D108BD9-81ED-4DB2-BD59-A6C34878D82A}">
                    <a16:rowId xmlns:a16="http://schemas.microsoft.com/office/drawing/2014/main" val="2067778968"/>
                  </a:ext>
                </a:extLst>
              </a:tr>
              <a:tr h="214513">
                <a:tc>
                  <a:txBody>
                    <a:bodyPr/>
                    <a:lstStyle/>
                    <a:p>
                      <a:r>
                        <a:rPr lang="en-IN" sz="2100" b="0"/>
                        <a:t> Operating Costs</a:t>
                      </a:r>
                    </a:p>
                  </a:txBody>
                  <a:tcPr marL="22630" marR="22630" marT="11315" marB="1131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b="0" kern="1200">
                          <a:solidFill>
                            <a:schemeClr val="tx1"/>
                          </a:solidFill>
                          <a:effectLst/>
                        </a:rPr>
                        <a:t> Cost of goods sold (COGS) + operating expenses (OPEX)</a:t>
                      </a:r>
                      <a:endParaRPr lang="en-IN" sz="2100" b="0" i="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22630" marR="22630" marT="11315" marB="11315" anchor="ctr"/>
                </a:tc>
                <a:tc>
                  <a:txBody>
                    <a:bodyPr/>
                    <a:lstStyle/>
                    <a:p>
                      <a:r>
                        <a:rPr lang="en-IN" sz="2100"/>
                        <a:t> $0 + $50,400</a:t>
                      </a:r>
                    </a:p>
                  </a:txBody>
                  <a:tcPr marL="22630" marR="22630" marT="11315" marB="11315" anchor="ctr"/>
                </a:tc>
                <a:tc>
                  <a:txBody>
                    <a:bodyPr/>
                    <a:lstStyle/>
                    <a:p>
                      <a:r>
                        <a:rPr lang="en-IN" sz="2100"/>
                        <a:t> $50,400</a:t>
                      </a:r>
                    </a:p>
                  </a:txBody>
                  <a:tcPr marL="22630" marR="22630" marT="11315" marB="11315" anchor="ctr"/>
                </a:tc>
                <a:extLst>
                  <a:ext uri="{0D108BD9-81ED-4DB2-BD59-A6C34878D82A}">
                    <a16:rowId xmlns:a16="http://schemas.microsoft.com/office/drawing/2014/main" val="4038686248"/>
                  </a:ext>
                </a:extLst>
              </a:tr>
              <a:tr h="428793">
                <a:tc>
                  <a:txBody>
                    <a:bodyPr/>
                    <a:lstStyle/>
                    <a:p>
                      <a:r>
                        <a:rPr lang="en-IN" sz="2100" b="0"/>
                        <a:t> Operating Profit</a:t>
                      </a:r>
                    </a:p>
                  </a:txBody>
                  <a:tcPr marL="22630" marR="22630" marT="11315" marB="11315" anchor="ctr"/>
                </a:tc>
                <a:tc>
                  <a:txBody>
                    <a:bodyPr/>
                    <a:lstStyle/>
                    <a:p>
                      <a:r>
                        <a:rPr lang="en-IN" sz="2100"/>
                        <a:t> Gross Profit - Operating Costs</a:t>
                      </a:r>
                    </a:p>
                  </a:txBody>
                  <a:tcPr marL="22630" marR="22630" marT="11315" marB="11315" anchor="ctr"/>
                </a:tc>
                <a:tc>
                  <a:txBody>
                    <a:bodyPr/>
                    <a:lstStyle/>
                    <a:p>
                      <a:r>
                        <a:rPr lang="en-IN" sz="2100"/>
                        <a:t> $42,000 - $50,400</a:t>
                      </a:r>
                    </a:p>
                  </a:txBody>
                  <a:tcPr marL="22630" marR="22630" marT="11315" marB="11315" anchor="ctr"/>
                </a:tc>
                <a:tc>
                  <a:txBody>
                    <a:bodyPr/>
                    <a:lstStyle/>
                    <a:p>
                      <a:r>
                        <a:rPr lang="en-IN" sz="2100"/>
                        <a:t> -$8,400</a:t>
                      </a:r>
                    </a:p>
                  </a:txBody>
                  <a:tcPr marL="22630" marR="22630" marT="11315" marB="11315" anchor="ctr"/>
                </a:tc>
                <a:extLst>
                  <a:ext uri="{0D108BD9-81ED-4DB2-BD59-A6C34878D82A}">
                    <a16:rowId xmlns:a16="http://schemas.microsoft.com/office/drawing/2014/main" val="2654816412"/>
                  </a:ext>
                </a:extLst>
              </a:tr>
              <a:tr h="4287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b="0"/>
                        <a:t> Operating Profit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2000" b="0"/>
                        <a:t> Margin</a:t>
                      </a:r>
                    </a:p>
                  </a:txBody>
                  <a:tcPr marL="22630" marR="22630" marT="11315" marB="11315" anchor="ctr"/>
                </a:tc>
                <a:tc>
                  <a:txBody>
                    <a:bodyPr/>
                    <a:lstStyle/>
                    <a:p>
                      <a:r>
                        <a:rPr lang="en-IN" sz="2100"/>
                        <a:t> (</a:t>
                      </a:r>
                      <a:r>
                        <a:rPr lang="en-IN" sz="2100" b="0"/>
                        <a:t>Operating Profit/Revenue) </a:t>
                      </a:r>
                      <a:r>
                        <a:rPr lang="en-IN" sz="2100"/>
                        <a:t>× 100%</a:t>
                      </a:r>
                    </a:p>
                  </a:txBody>
                  <a:tcPr marL="22630" marR="22630" marT="11315" marB="11315" anchor="ctr"/>
                </a:tc>
                <a:tc>
                  <a:txBody>
                    <a:bodyPr/>
                    <a:lstStyle/>
                    <a:p>
                      <a:r>
                        <a:rPr lang="en-IN" sz="2100"/>
                        <a:t>(-8,400/42,000)​×100%</a:t>
                      </a:r>
                    </a:p>
                  </a:txBody>
                  <a:tcPr marL="22630" marR="22630" marT="11315" marB="11315" anchor="ctr"/>
                </a:tc>
                <a:tc>
                  <a:txBody>
                    <a:bodyPr/>
                    <a:lstStyle/>
                    <a:p>
                      <a:r>
                        <a:rPr lang="en-IN" sz="2100"/>
                        <a:t> -20%</a:t>
                      </a:r>
                    </a:p>
                  </a:txBody>
                  <a:tcPr marL="22630" marR="22630" marT="11315" marB="11315" anchor="ctr"/>
                </a:tc>
                <a:extLst>
                  <a:ext uri="{0D108BD9-81ED-4DB2-BD59-A6C34878D82A}">
                    <a16:rowId xmlns:a16="http://schemas.microsoft.com/office/drawing/2014/main" val="606704696"/>
                  </a:ext>
                </a:extLst>
              </a:tr>
              <a:tr h="1114743">
                <a:tc>
                  <a:txBody>
                    <a:bodyPr/>
                    <a:lstStyle/>
                    <a:p>
                      <a:r>
                        <a:rPr lang="en-IN" sz="2100" b="0"/>
                        <a:t> CAC</a:t>
                      </a:r>
                    </a:p>
                  </a:txBody>
                  <a:tcPr marL="22630" marR="22630" marT="11315" marB="11315" anchor="ctr"/>
                </a:tc>
                <a:tc>
                  <a:txBody>
                    <a:bodyPr/>
                    <a:lstStyle/>
                    <a:p>
                      <a:pPr algn="l" fontAlgn="base"/>
                      <a:r>
                        <a:rPr lang="en-US" sz="2100" b="0">
                          <a:solidFill>
                            <a:srgbClr val="000000"/>
                          </a:solidFill>
                          <a:effectLst/>
                        </a:rPr>
                        <a:t> (Cost of Sales + Cost of Marketing ) / Number of new   </a:t>
                      </a:r>
                    </a:p>
                    <a:p>
                      <a:pPr algn="l" fontAlgn="base"/>
                      <a:r>
                        <a:rPr lang="en-US" sz="2100" b="0">
                          <a:solidFill>
                            <a:srgbClr val="000000"/>
                          </a:solidFill>
                          <a:effectLst/>
                        </a:rPr>
                        <a:t> customers acquired (in currency terms)​</a:t>
                      </a:r>
                      <a:endParaRPr lang="en-US" sz="2100" b="0" i="0">
                        <a:solidFill>
                          <a:srgbClr val="000000"/>
                        </a:solidFill>
                        <a:effectLst/>
                      </a:endParaRPr>
                    </a:p>
                  </a:txBody>
                  <a:tcPr marL="22630" marR="22630" marT="11315" marB="11315" anchor="ctr"/>
                </a:tc>
                <a:tc>
                  <a:txBody>
                    <a:bodyPr/>
                    <a:lstStyle/>
                    <a:p>
                      <a:r>
                        <a:rPr lang="en-IN" sz="2100"/>
                        <a:t> -</a:t>
                      </a:r>
                    </a:p>
                  </a:txBody>
                  <a:tcPr marL="22630" marR="22630" marT="11315" marB="11315" anchor="ctr"/>
                </a:tc>
                <a:tc>
                  <a:txBody>
                    <a:bodyPr/>
                    <a:lstStyle/>
                    <a:p>
                      <a:r>
                        <a:rPr lang="en-IN" sz="2100"/>
                        <a:t> $100</a:t>
                      </a:r>
                    </a:p>
                  </a:txBody>
                  <a:tcPr marL="22630" marR="22630" marT="11315" marB="11315" anchor="ctr"/>
                </a:tc>
                <a:extLst>
                  <a:ext uri="{0D108BD9-81ED-4DB2-BD59-A6C34878D82A}">
                    <a16:rowId xmlns:a16="http://schemas.microsoft.com/office/drawing/2014/main" val="12773560"/>
                  </a:ext>
                </a:extLst>
              </a:tr>
              <a:tr h="1124656">
                <a:tc>
                  <a:txBody>
                    <a:bodyPr/>
                    <a:lstStyle/>
                    <a:p>
                      <a:r>
                        <a:rPr lang="en-IN" sz="2100" b="0"/>
                        <a:t> CLV</a:t>
                      </a:r>
                    </a:p>
                  </a:txBody>
                  <a:tcPr marL="22630" marR="22630" marT="11315" marB="11315" anchor="ctr"/>
                </a:tc>
                <a:tc>
                  <a:txBody>
                    <a:bodyPr/>
                    <a:lstStyle/>
                    <a:p>
                      <a:pPr algn="l" fontAlgn="base"/>
                      <a:r>
                        <a:rPr lang="en-US" sz="2100" b="0">
                          <a:solidFill>
                            <a:srgbClr val="000000"/>
                          </a:solidFill>
                          <a:effectLst/>
                        </a:rPr>
                        <a:t> Average purchase value x Average purchase frequency </a:t>
                      </a:r>
                    </a:p>
                    <a:p>
                      <a:pPr algn="l" fontAlgn="base"/>
                      <a:r>
                        <a:rPr lang="en-US" sz="2100" b="0">
                          <a:solidFill>
                            <a:srgbClr val="000000"/>
                          </a:solidFill>
                          <a:effectLst/>
                        </a:rPr>
                        <a:t> x  Average</a:t>
                      </a:r>
                      <a:r>
                        <a:rPr lang="en-US" sz="2100" b="0" baseline="0">
                          <a:solidFill>
                            <a:srgbClr val="000000"/>
                          </a:solidFill>
                          <a:effectLst/>
                        </a:rPr>
                        <a:t> Customer Lifespan x Gross Margin</a:t>
                      </a:r>
                      <a:endParaRPr lang="en-US" sz="2100" b="0" i="0">
                        <a:solidFill>
                          <a:srgbClr val="000000"/>
                        </a:solidFill>
                        <a:effectLst/>
                      </a:endParaRPr>
                    </a:p>
                  </a:txBody>
                  <a:tcPr marL="22630" marR="22630" marT="11315" marB="11315" anchor="ctr"/>
                </a:tc>
                <a:tc>
                  <a:txBody>
                    <a:bodyPr/>
                    <a:lstStyle/>
                    <a:p>
                      <a:r>
                        <a:rPr lang="en-IN" sz="2100"/>
                        <a:t> -</a:t>
                      </a:r>
                    </a:p>
                  </a:txBody>
                  <a:tcPr marL="22630" marR="22630" marT="11315" marB="11315" anchor="ctr"/>
                </a:tc>
                <a:tc>
                  <a:txBody>
                    <a:bodyPr/>
                    <a:lstStyle/>
                    <a:p>
                      <a:r>
                        <a:rPr lang="en-IN" sz="2100"/>
                        <a:t> $500 </a:t>
                      </a:r>
                    </a:p>
                  </a:txBody>
                  <a:tcPr marL="22630" marR="22630" marT="11315" marB="11315" anchor="ctr"/>
                </a:tc>
                <a:extLst>
                  <a:ext uri="{0D108BD9-81ED-4DB2-BD59-A6C34878D82A}">
                    <a16:rowId xmlns:a16="http://schemas.microsoft.com/office/drawing/2014/main" val="2664301281"/>
                  </a:ext>
                </a:extLst>
              </a:tr>
              <a:tr h="1237544">
                <a:tc>
                  <a:txBody>
                    <a:bodyPr/>
                    <a:lstStyle/>
                    <a:p>
                      <a:r>
                        <a:rPr lang="en-IN" sz="2100" b="0"/>
                        <a:t> ARPU</a:t>
                      </a:r>
                    </a:p>
                  </a:txBody>
                  <a:tcPr marL="22630" marR="22630" marT="11315" marB="11315" anchor="ctr"/>
                </a:tc>
                <a:tc>
                  <a:txBody>
                    <a:bodyPr/>
                    <a:lstStyle/>
                    <a:p>
                      <a:pPr algn="l" fontAlgn="base"/>
                      <a:r>
                        <a:rPr lang="en-US" sz="2100" b="0">
                          <a:solidFill>
                            <a:srgbClr val="000000"/>
                          </a:solidFill>
                          <a:effectLst/>
                        </a:rPr>
                        <a:t> Total revenue in specific period/Total number of </a:t>
                      </a:r>
                    </a:p>
                    <a:p>
                      <a:pPr algn="l" fontAlgn="base"/>
                      <a:r>
                        <a:rPr lang="en-US" sz="2100" b="0">
                          <a:solidFill>
                            <a:srgbClr val="000000"/>
                          </a:solidFill>
                          <a:effectLst/>
                        </a:rPr>
                        <a:t> customers during the same period (in currency terms)​</a:t>
                      </a:r>
                      <a:endParaRPr lang="en-US" sz="2100" b="0" i="0">
                        <a:solidFill>
                          <a:srgbClr val="000000"/>
                        </a:solidFill>
                        <a:effectLst/>
                      </a:endParaRPr>
                    </a:p>
                  </a:txBody>
                  <a:tcPr marL="22630" marR="22630" marT="11315" marB="11315" anchor="ctr"/>
                </a:tc>
                <a:tc>
                  <a:txBody>
                    <a:bodyPr/>
                    <a:lstStyle/>
                    <a:p>
                      <a:r>
                        <a:rPr lang="en-IN" sz="2100"/>
                        <a:t> -</a:t>
                      </a:r>
                    </a:p>
                  </a:txBody>
                  <a:tcPr marL="22630" marR="22630" marT="11315" marB="11315" anchor="ctr"/>
                </a:tc>
                <a:tc>
                  <a:txBody>
                    <a:bodyPr/>
                    <a:lstStyle/>
                    <a:p>
                      <a:r>
                        <a:rPr lang="en-IN" sz="2100"/>
                        <a:t> $20</a:t>
                      </a:r>
                    </a:p>
                  </a:txBody>
                  <a:tcPr marL="22630" marR="22630" marT="11315" marB="11315" anchor="ctr"/>
                </a:tc>
                <a:extLst>
                  <a:ext uri="{0D108BD9-81ED-4DB2-BD59-A6C34878D82A}">
                    <a16:rowId xmlns:a16="http://schemas.microsoft.com/office/drawing/2014/main" val="3564370098"/>
                  </a:ext>
                </a:extLst>
              </a:tr>
            </a:tbl>
          </a:graphicData>
        </a:graphic>
      </p:graphicFrame>
      <p:sp>
        <p:nvSpPr>
          <p:cNvPr id="5" name="TextBox 4">
            <a:extLst>
              <a:ext uri="{FF2B5EF4-FFF2-40B4-BE49-F238E27FC236}">
                <a16:creationId xmlns:a16="http://schemas.microsoft.com/office/drawing/2014/main" id="{47765DEE-6213-CD0D-8B94-A04333BBC00C}"/>
              </a:ext>
            </a:extLst>
          </p:cNvPr>
          <p:cNvSpPr txBox="1"/>
          <p:nvPr/>
        </p:nvSpPr>
        <p:spPr>
          <a:xfrm>
            <a:off x="14085653" y="3368195"/>
            <a:ext cx="3318857" cy="523220"/>
          </a:xfrm>
          <a:prstGeom prst="rect">
            <a:avLst/>
          </a:prstGeom>
          <a:noFill/>
        </p:spPr>
        <p:txBody>
          <a:bodyPr wrap="none" rtlCol="0">
            <a:spAutoFit/>
          </a:bodyPr>
          <a:lstStyle/>
          <a:p>
            <a:r>
              <a:rPr lang="en-US" sz="2800" b="1"/>
              <a:t>Assumptions (Year 1)</a:t>
            </a:r>
            <a:endParaRPr lang="en-IN" sz="2800" b="1"/>
          </a:p>
        </p:txBody>
      </p:sp>
      <p:sp>
        <p:nvSpPr>
          <p:cNvPr id="8" name="Rectangle 7">
            <a:extLst>
              <a:ext uri="{FF2B5EF4-FFF2-40B4-BE49-F238E27FC236}">
                <a16:creationId xmlns:a16="http://schemas.microsoft.com/office/drawing/2014/main" id="{82D607B4-3669-9A40-9FDA-A21D2D210CBA}"/>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4BEE38-4637-0DC5-9174-71ACE599A5E2}"/>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CE574D-C656-2D9B-E781-B6BDD19A6DE5}"/>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F008CF-70C8-19E3-36C8-9CF50D080A47}"/>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BE297A2-EF0E-400E-BC0D-CEA66D62E6F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044437" y="84045"/>
            <a:ext cx="2141590" cy="214159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1232098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25280" y="1492452"/>
            <a:ext cx="8902056" cy="7986802"/>
          </a:xfrm>
          <a:prstGeom prst="rect">
            <a:avLst/>
          </a:prstGeom>
          <a:noFill/>
          <a:ln>
            <a:solidFill>
              <a:schemeClr val="bg2">
                <a:lumMod val="50000"/>
              </a:schemeClr>
            </a:solidFill>
          </a:ln>
        </p:spPr>
        <p:txBody>
          <a:bodyPr wrap="square" lIns="91440" tIns="45720" rIns="91440" bIns="45720" rtlCol="0" anchor="t">
            <a:spAutoFit/>
          </a:bodyPr>
          <a:lstStyle/>
          <a:p>
            <a:r>
              <a:rPr lang="en-IN" sz="2700" b="1"/>
              <a:t>How much funds required to reach to the next level of the venture?</a:t>
            </a:r>
          </a:p>
          <a:p>
            <a:pPr marL="457200" indent="-457200">
              <a:buFont typeface="Arial" panose="020B0604020202020204" pitchFamily="34" charset="0"/>
              <a:buChar char="•"/>
            </a:pPr>
            <a:r>
              <a:rPr lang="en-IN" sz="2700" b="1">
                <a:ea typeface="+mn-lt"/>
                <a:cs typeface="+mn-lt"/>
              </a:rPr>
              <a:t>Estimate:</a:t>
            </a:r>
            <a:r>
              <a:rPr lang="en-IN" sz="2700">
                <a:ea typeface="+mn-lt"/>
                <a:cs typeface="+mn-lt"/>
              </a:rPr>
              <a:t> Based on the financial plan and setup costs provided, PickDo requires $16,000 to cover initial setup costs and $3,500 per month for operational costs. To sustain for one year, an additional $50,400 is needed. Therefore, the total funding required to reach the next level (operational for one year) is approximately </a:t>
            </a:r>
            <a:r>
              <a:rPr lang="en-IN" sz="2700" b="1">
                <a:ea typeface="+mn-lt"/>
                <a:cs typeface="+mn-lt"/>
              </a:rPr>
              <a:t>$66,400</a:t>
            </a:r>
            <a:r>
              <a:rPr lang="en-IN" sz="2700">
                <a:ea typeface="+mn-lt"/>
                <a:cs typeface="+mn-lt"/>
              </a:rPr>
              <a:t>.</a:t>
            </a:r>
            <a:endParaRPr lang="en-IN" sz="2700">
              <a:cs typeface="Calibri"/>
            </a:endParaRPr>
          </a:p>
          <a:p>
            <a:r>
              <a:rPr lang="en-IN" sz="2700" b="1"/>
              <a:t>How much have been bootstrapped? If not, why ?</a:t>
            </a:r>
            <a:endParaRPr lang="en-IN" sz="2700"/>
          </a:p>
          <a:p>
            <a:pPr marL="428625" indent="-428625">
              <a:buFont typeface="Arial" panose="020B0604020202020204" pitchFamily="34" charset="0"/>
              <a:buChar char="•"/>
            </a:pPr>
            <a:r>
              <a:rPr lang="en-IN" sz="2700">
                <a:cs typeface="Calibri"/>
              </a:rPr>
              <a:t>$5,000.</a:t>
            </a:r>
            <a:endParaRPr lang="en-IN" sz="2700">
              <a:ea typeface="Calibri"/>
              <a:cs typeface="Calibri"/>
            </a:endParaRPr>
          </a:p>
          <a:p>
            <a:r>
              <a:rPr lang="en-IN" sz="2700" b="1"/>
              <a:t>How much can be bootstrapped?</a:t>
            </a:r>
            <a:endParaRPr lang="en-IN" sz="2700" b="1">
              <a:cs typeface="Calibri"/>
            </a:endParaRPr>
          </a:p>
          <a:p>
            <a:pPr marL="428625" indent="-428625">
              <a:buFont typeface="Arial" panose="020B0604020202020204" pitchFamily="34" charset="0"/>
              <a:buChar char="•"/>
            </a:pPr>
            <a:r>
              <a:rPr lang="en-IN" sz="2700">
                <a:ea typeface="+mn-lt"/>
                <a:cs typeface="+mn-lt"/>
              </a:rPr>
              <a:t>$5,000 to $10,000</a:t>
            </a:r>
            <a:endParaRPr lang="en-IN" sz="2700"/>
          </a:p>
          <a:p>
            <a:r>
              <a:rPr lang="en-IN" sz="2700" b="1"/>
              <a:t>How much external funding required? If not, why?</a:t>
            </a:r>
            <a:endParaRPr lang="en-IN" sz="2700" b="1">
              <a:cs typeface="Calibri"/>
            </a:endParaRPr>
          </a:p>
          <a:p>
            <a:pPr>
              <a:buFont typeface="Arial" panose="020B0604020202020204" pitchFamily="34" charset="0"/>
              <a:buChar char="•"/>
            </a:pPr>
            <a:r>
              <a:rPr lang="en-IN" sz="2700" b="1">
                <a:ea typeface="+mn-lt"/>
                <a:cs typeface="+mn-lt"/>
              </a:rPr>
              <a:t>  </a:t>
            </a:r>
            <a:r>
              <a:rPr lang="en-IN" sz="2700">
                <a:ea typeface="+mn-lt"/>
                <a:cs typeface="+mn-lt"/>
              </a:rPr>
              <a:t>$40,800 to $45,800</a:t>
            </a:r>
            <a:endParaRPr lang="en-IN" sz="2700">
              <a:cs typeface="Calibri"/>
            </a:endParaRPr>
          </a:p>
          <a:p>
            <a:pPr>
              <a:buFont typeface="Arial" panose="020B0604020202020204" pitchFamily="34" charset="0"/>
              <a:buChar char="•"/>
            </a:pPr>
            <a:r>
              <a:rPr lang="en-IN" sz="2700">
                <a:ea typeface="+mn-lt"/>
                <a:cs typeface="+mn-lt"/>
              </a:rPr>
              <a:t> External funding is necessary to:</a:t>
            </a:r>
            <a:endParaRPr lang="en-IN"/>
          </a:p>
          <a:p>
            <a:pPr lvl="1">
              <a:buFont typeface="Arial" panose="020B0604020202020204" pitchFamily="34" charset="0"/>
              <a:buChar char="•"/>
            </a:pPr>
            <a:r>
              <a:rPr lang="en-IN" sz="2700">
                <a:ea typeface="+mn-lt"/>
                <a:cs typeface="+mn-lt"/>
              </a:rPr>
              <a:t> Cover the remaining operational and setup costs.</a:t>
            </a:r>
            <a:endParaRPr lang="en-IN"/>
          </a:p>
          <a:p>
            <a:pPr lvl="1">
              <a:buFont typeface="Arial" panose="020B0604020202020204" pitchFamily="34" charset="0"/>
              <a:buChar char="•"/>
            </a:pPr>
            <a:r>
              <a:rPr lang="en-IN" sz="2700">
                <a:ea typeface="+mn-lt"/>
                <a:cs typeface="+mn-lt"/>
              </a:rPr>
              <a:t> Execute a robust marketing strategy to scale.</a:t>
            </a:r>
            <a:endParaRPr lang="en-IN"/>
          </a:p>
          <a:p>
            <a:pPr lvl="1">
              <a:buFont typeface="Arial" panose="020B0604020202020204" pitchFamily="34" charset="0"/>
              <a:buChar char="•"/>
            </a:pPr>
            <a:r>
              <a:rPr lang="en-IN" sz="2700">
                <a:ea typeface="+mn-lt"/>
                <a:cs typeface="+mn-lt"/>
              </a:rPr>
              <a:t> Add essential features like advanced filtering and mobile    </a:t>
            </a:r>
          </a:p>
          <a:p>
            <a:pPr lvl="1"/>
            <a:r>
              <a:rPr lang="en-IN" sz="2700">
                <a:ea typeface="+mn-lt"/>
                <a:cs typeface="+mn-lt"/>
              </a:rPr>
              <a:t>  compatibility, as suggested by the MVP test feedback.</a:t>
            </a:r>
            <a:endParaRPr lang="en-IN"/>
          </a:p>
        </p:txBody>
      </p:sp>
      <p:sp>
        <p:nvSpPr>
          <p:cNvPr id="11" name="TextBox 10"/>
          <p:cNvSpPr txBox="1"/>
          <p:nvPr/>
        </p:nvSpPr>
        <p:spPr>
          <a:xfrm>
            <a:off x="10035862" y="3030853"/>
            <a:ext cx="7791254" cy="4955203"/>
          </a:xfrm>
          <a:prstGeom prst="rect">
            <a:avLst/>
          </a:prstGeom>
          <a:noFill/>
          <a:ln>
            <a:solidFill>
              <a:schemeClr val="bg2">
                <a:lumMod val="50000"/>
              </a:schemeClr>
            </a:solidFill>
          </a:ln>
        </p:spPr>
        <p:txBody>
          <a:bodyPr wrap="square" lIns="91440" tIns="45720" rIns="91440" bIns="45720" rtlCol="0" anchor="t">
            <a:spAutoFit/>
          </a:bodyPr>
          <a:lstStyle/>
          <a:p>
            <a:r>
              <a:rPr lang="en-IN" sz="4000" b="1"/>
              <a:t>Funds utilization strategy (Details)</a:t>
            </a:r>
            <a:endParaRPr lang="en-IN" sz="4000" b="1">
              <a:cs typeface="Calibri"/>
            </a:endParaRPr>
          </a:p>
          <a:p>
            <a:pPr>
              <a:buFont typeface="Arial" panose="020B0604020202020204" pitchFamily="34" charset="0"/>
              <a:buChar char="•"/>
            </a:pPr>
            <a:r>
              <a:rPr lang="en-IN" sz="3600" b="1">
                <a:ea typeface="+mn-lt"/>
                <a:cs typeface="+mn-lt"/>
              </a:rPr>
              <a:t>Platform Development:</a:t>
            </a:r>
            <a:r>
              <a:rPr lang="en-IN" sz="3600">
                <a:ea typeface="+mn-lt"/>
                <a:cs typeface="+mn-lt"/>
              </a:rPr>
              <a:t> $5,000.</a:t>
            </a:r>
          </a:p>
          <a:p>
            <a:pPr>
              <a:buFont typeface="Arial" panose="020B0604020202020204" pitchFamily="34" charset="0"/>
              <a:buChar char="•"/>
            </a:pPr>
            <a:r>
              <a:rPr lang="en-IN" sz="3600" b="1">
                <a:ea typeface="+mn-lt"/>
                <a:cs typeface="+mn-lt"/>
              </a:rPr>
              <a:t>Mobile App Development:</a:t>
            </a:r>
            <a:r>
              <a:rPr lang="en-IN" sz="3600">
                <a:ea typeface="+mn-lt"/>
                <a:cs typeface="+mn-lt"/>
              </a:rPr>
              <a:t> $4,000.</a:t>
            </a:r>
          </a:p>
          <a:p>
            <a:pPr>
              <a:buFont typeface="Arial" panose="020B0604020202020204" pitchFamily="34" charset="0"/>
              <a:buChar char="•"/>
            </a:pPr>
            <a:r>
              <a:rPr lang="en-IN" sz="3600" b="1">
                <a:ea typeface="+mn-lt"/>
                <a:cs typeface="+mn-lt"/>
              </a:rPr>
              <a:t>Marketing and Advertising:</a:t>
            </a:r>
            <a:r>
              <a:rPr lang="en-IN" sz="3600">
                <a:ea typeface="+mn-lt"/>
                <a:cs typeface="+mn-lt"/>
              </a:rPr>
              <a:t> $2,000.</a:t>
            </a:r>
          </a:p>
          <a:p>
            <a:pPr>
              <a:buFont typeface="Arial" panose="020B0604020202020204" pitchFamily="34" charset="0"/>
              <a:buChar char="•"/>
            </a:pPr>
            <a:r>
              <a:rPr lang="en-IN" sz="3600" b="1">
                <a:ea typeface="+mn-lt"/>
                <a:cs typeface="+mn-lt"/>
              </a:rPr>
              <a:t>Content Creation:</a:t>
            </a:r>
            <a:r>
              <a:rPr lang="en-IN" sz="3600">
                <a:ea typeface="+mn-lt"/>
                <a:cs typeface="+mn-lt"/>
              </a:rPr>
              <a:t> $1,500.</a:t>
            </a:r>
          </a:p>
          <a:p>
            <a:pPr>
              <a:buFont typeface="Arial" panose="020B0604020202020204" pitchFamily="34" charset="0"/>
              <a:buChar char="•"/>
            </a:pPr>
            <a:r>
              <a:rPr lang="en-IN" sz="3600" b="1">
                <a:ea typeface="+mn-lt"/>
                <a:cs typeface="+mn-lt"/>
              </a:rPr>
              <a:t>Operational Costs (Hosting, Support, etc.):</a:t>
            </a:r>
            <a:r>
              <a:rPr lang="en-IN" sz="3600">
                <a:ea typeface="+mn-lt"/>
                <a:cs typeface="+mn-lt"/>
              </a:rPr>
              <a:t> $2,600 (for one year).</a:t>
            </a:r>
          </a:p>
          <a:p>
            <a:pPr>
              <a:buFont typeface="Arial" panose="020B0604020202020204" pitchFamily="34" charset="0"/>
              <a:buChar char="•"/>
            </a:pPr>
            <a:r>
              <a:rPr lang="en-IN" sz="3600" b="1">
                <a:ea typeface="+mn-lt"/>
                <a:cs typeface="+mn-lt"/>
              </a:rPr>
              <a:t>Miscellaneous Expenses:</a:t>
            </a:r>
            <a:r>
              <a:rPr lang="en-IN" sz="3600">
                <a:ea typeface="+mn-lt"/>
                <a:cs typeface="+mn-lt"/>
              </a:rPr>
              <a:t> $900</a:t>
            </a:r>
            <a:r>
              <a:rPr lang="en-IN" sz="2400">
                <a:ea typeface="+mn-lt"/>
                <a:cs typeface="+mn-lt"/>
              </a:rPr>
              <a:t>.</a:t>
            </a:r>
          </a:p>
          <a:p>
            <a:pPr marL="428625" indent="-428625">
              <a:buFont typeface="Arial" panose="020B0604020202020204" pitchFamily="34" charset="0"/>
              <a:buChar char="•"/>
            </a:pPr>
            <a:endParaRPr lang="en-IN" sz="2400">
              <a:cs typeface="Calibri"/>
            </a:endParaRPr>
          </a:p>
        </p:txBody>
      </p:sp>
      <p:sp>
        <p:nvSpPr>
          <p:cNvPr id="8" name="Title 1">
            <a:extLst>
              <a:ext uri="{FF2B5EF4-FFF2-40B4-BE49-F238E27FC236}">
                <a16:creationId xmlns:a16="http://schemas.microsoft.com/office/drawing/2014/main" id="{98D3BFB5-F3EC-4B74-9DA7-84AA6BA58C5E}"/>
              </a:ext>
            </a:extLst>
          </p:cNvPr>
          <p:cNvSpPr txBox="1">
            <a:spLocks/>
          </p:cNvSpPr>
          <p:nvPr/>
        </p:nvSpPr>
        <p:spPr>
          <a:xfrm>
            <a:off x="525280" y="228600"/>
            <a:ext cx="9921223" cy="1096156"/>
          </a:xfrm>
          <a:prstGeom prst="rect">
            <a:avLst/>
          </a:prstGeom>
        </p:spPr>
        <p:txBody>
          <a:bodyPr vert="horz" lIns="182880" tIns="91440" rIns="182880" bIns="91440" rtlCol="0" anchor="t">
            <a:noAutofit/>
          </a:bodyPr>
          <a:lstStyle>
            <a:lvl1pPr algn="ctr" defTabSz="914400" rtl="0" eaLnBrk="1" latinLnBrk="0" hangingPunct="1">
              <a:spcBef>
                <a:spcPct val="0"/>
              </a:spcBef>
              <a:buNone/>
              <a:defRPr sz="3000" b="1" kern="1200">
                <a:solidFill>
                  <a:srgbClr val="9E0D20"/>
                </a:solidFill>
                <a:latin typeface="Raleway" panose="020B0503030101060003" pitchFamily="34" charset="0"/>
                <a:ea typeface="+mj-ea"/>
                <a:cs typeface="+mj-cs"/>
              </a:defRPr>
            </a:lvl1pPr>
          </a:lstStyle>
          <a:p>
            <a:pPr algn="l"/>
            <a:r>
              <a:rPr lang="en-US" sz="6000">
                <a:solidFill>
                  <a:schemeClr val="tx2">
                    <a:lumMod val="50000"/>
                  </a:schemeClr>
                </a:solidFill>
                <a:latin typeface="Antonio Bold"/>
              </a:rPr>
              <a:t>Funding Plan </a:t>
            </a:r>
          </a:p>
        </p:txBody>
      </p:sp>
      <p:sp>
        <p:nvSpPr>
          <p:cNvPr id="4" name="Rectangle 3">
            <a:extLst>
              <a:ext uri="{FF2B5EF4-FFF2-40B4-BE49-F238E27FC236}">
                <a16:creationId xmlns:a16="http://schemas.microsoft.com/office/drawing/2014/main" id="{952B5D04-68A6-5540-004A-F40735D59555}"/>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461096D-F4E3-7875-93E6-8999A6EA734F}"/>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81F2FB-D98C-A286-499F-96B9A120BB0E}"/>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1807F-5268-52B3-763D-BB712DA517AC}"/>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EB8C5DC-C99F-47F8-A2F0-302A0F71CDE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044437" y="84045"/>
            <a:ext cx="2141590" cy="214159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3115354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5"/>
          <p:cNvSpPr txBox="1"/>
          <p:nvPr/>
        </p:nvSpPr>
        <p:spPr>
          <a:xfrm>
            <a:off x="363242" y="404903"/>
            <a:ext cx="5451909" cy="1019574"/>
          </a:xfrm>
          <a:prstGeom prst="rect">
            <a:avLst/>
          </a:prstGeom>
        </p:spPr>
        <p:txBody>
          <a:bodyPr wrap="square" lIns="0" tIns="0" rIns="0" bIns="0" rtlCol="0" anchor="t">
            <a:spAutoFit/>
          </a:bodyPr>
          <a:lstStyle/>
          <a:p>
            <a:pPr>
              <a:lnSpc>
                <a:spcPts val="8747"/>
              </a:lnSpc>
            </a:pPr>
            <a:r>
              <a:rPr lang="en-US" sz="5400" b="1">
                <a:cs typeface="Times New Roman" panose="02020603050405020304" pitchFamily="18" charset="0"/>
              </a:rPr>
              <a:t>Team Composition</a:t>
            </a:r>
          </a:p>
        </p:txBody>
      </p:sp>
      <p:sp>
        <p:nvSpPr>
          <p:cNvPr id="46" name="Rectangle 45">
            <a:extLst>
              <a:ext uri="{FF2B5EF4-FFF2-40B4-BE49-F238E27FC236}">
                <a16:creationId xmlns:a16="http://schemas.microsoft.com/office/drawing/2014/main" id="{56942A5F-346B-4A9B-8B0F-4CA8E26F5936}"/>
              </a:ext>
            </a:extLst>
          </p:cNvPr>
          <p:cNvSpPr/>
          <p:nvPr/>
        </p:nvSpPr>
        <p:spPr>
          <a:xfrm>
            <a:off x="4205016" y="2852233"/>
            <a:ext cx="1475128" cy="1477580"/>
          </a:xfrm>
          <a:prstGeom prst="rect">
            <a:avLst/>
          </a:prstGeom>
          <a:noFill/>
          <a:ln w="25400" cap="flat" cmpd="sng" algn="ctr">
            <a:solidFill>
              <a:schemeClr val="accent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ZA"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Rectangle 7"/>
          <p:cNvSpPr/>
          <p:nvPr/>
        </p:nvSpPr>
        <p:spPr>
          <a:xfrm>
            <a:off x="571017" y="5523448"/>
            <a:ext cx="2850404" cy="461665"/>
          </a:xfrm>
          <a:prstGeom prst="rect">
            <a:avLst/>
          </a:prstGeom>
          <a:ln>
            <a:solidFill>
              <a:schemeClr val="tx1"/>
            </a:solidFill>
          </a:ln>
        </p:spPr>
        <p:txBody>
          <a:bodyPr wrap="square" lIns="91440" tIns="45720" rIns="91440" bIns="45720" anchor="t">
            <a:spAutoFit/>
          </a:bodyPr>
          <a:lstStyle/>
          <a:p>
            <a:pPr algn="ctr"/>
            <a:r>
              <a:rPr lang="en-US" sz="2400"/>
              <a:t>CEO</a:t>
            </a:r>
            <a:endParaRPr lang="en-US" sz="2400">
              <a:cs typeface="Calibri"/>
            </a:endParaRPr>
          </a:p>
        </p:txBody>
      </p:sp>
      <p:sp>
        <p:nvSpPr>
          <p:cNvPr id="29" name="Rectangle 28"/>
          <p:cNvSpPr/>
          <p:nvPr/>
        </p:nvSpPr>
        <p:spPr>
          <a:xfrm>
            <a:off x="3958468" y="5520594"/>
            <a:ext cx="2844281" cy="461665"/>
          </a:xfrm>
          <a:prstGeom prst="rect">
            <a:avLst/>
          </a:prstGeom>
          <a:ln>
            <a:solidFill>
              <a:schemeClr val="tx1"/>
            </a:solidFill>
          </a:ln>
        </p:spPr>
        <p:txBody>
          <a:bodyPr wrap="square" lIns="91440" tIns="45720" rIns="91440" bIns="45720" anchor="t">
            <a:spAutoFit/>
          </a:bodyPr>
          <a:lstStyle/>
          <a:p>
            <a:pPr algn="ctr"/>
            <a:r>
              <a:rPr lang="en-US" sz="2400"/>
              <a:t>COO</a:t>
            </a:r>
            <a:endParaRPr lang="en-US" sz="2400">
              <a:cs typeface="Calibri"/>
            </a:endParaRPr>
          </a:p>
        </p:txBody>
      </p:sp>
      <p:sp>
        <p:nvSpPr>
          <p:cNvPr id="31" name="Rectangle 30"/>
          <p:cNvSpPr/>
          <p:nvPr/>
        </p:nvSpPr>
        <p:spPr>
          <a:xfrm>
            <a:off x="564862" y="6515100"/>
            <a:ext cx="2838660" cy="2723823"/>
          </a:xfrm>
          <a:prstGeom prst="rect">
            <a:avLst/>
          </a:prstGeom>
          <a:ln>
            <a:solidFill>
              <a:schemeClr val="tx1"/>
            </a:solidFill>
          </a:ln>
        </p:spPr>
        <p:txBody>
          <a:bodyPr wrap="square" lIns="91440" tIns="45720" rIns="91440" bIns="45720" anchor="t">
            <a:spAutoFit/>
          </a:bodyPr>
          <a:lstStyle/>
          <a:p>
            <a:r>
              <a:rPr lang="en-US" sz="1900">
                <a:latin typeface="Calibri"/>
                <a:ea typeface="+mn-lt"/>
                <a:cs typeface="+mn-lt"/>
              </a:rPr>
              <a:t>Great at seeing the big picture and making smart decisions to guide the team forward. Knows how to motivate the team and communicate clearly with everyone involved. Always thinking about the future and how to take us there.</a:t>
            </a:r>
            <a:endParaRPr lang="en-US" sz="1900">
              <a:latin typeface="Calibri"/>
              <a:ea typeface="Cambria"/>
              <a:cs typeface="Calibri"/>
            </a:endParaRPr>
          </a:p>
        </p:txBody>
      </p:sp>
      <p:sp>
        <p:nvSpPr>
          <p:cNvPr id="32" name="Rectangle 31"/>
          <p:cNvSpPr/>
          <p:nvPr/>
        </p:nvSpPr>
        <p:spPr>
          <a:xfrm>
            <a:off x="3955822" y="6515100"/>
            <a:ext cx="2845028" cy="2723823"/>
          </a:xfrm>
          <a:prstGeom prst="rect">
            <a:avLst/>
          </a:prstGeom>
          <a:ln>
            <a:solidFill>
              <a:schemeClr val="tx1"/>
            </a:solidFill>
          </a:ln>
        </p:spPr>
        <p:txBody>
          <a:bodyPr wrap="square" lIns="91440" tIns="45720" rIns="91440" bIns="45720" anchor="t">
            <a:spAutoFit/>
          </a:bodyPr>
          <a:lstStyle/>
          <a:p>
            <a:r>
              <a:rPr lang="en-US" sz="1900">
                <a:ea typeface="+mn-lt"/>
                <a:cs typeface="+mn-lt"/>
              </a:rPr>
              <a:t>Skilled at keeping daily operations running smoothly while also leading the tech side of things. Great at problem-solving and making sure both our processes and technology are efficient and up-to-date.</a:t>
            </a:r>
            <a:endParaRPr lang="en-US" sz="1900">
              <a:cs typeface="Calibri"/>
            </a:endParaRPr>
          </a:p>
        </p:txBody>
      </p:sp>
      <p:sp>
        <p:nvSpPr>
          <p:cNvPr id="15" name="Rectangle 14"/>
          <p:cNvSpPr/>
          <p:nvPr/>
        </p:nvSpPr>
        <p:spPr>
          <a:xfrm>
            <a:off x="11422324" y="2743158"/>
            <a:ext cx="5555861" cy="4646400"/>
          </a:xfrm>
          <a:prstGeom prst="rect">
            <a:avLst/>
          </a:prstGeom>
          <a:ln>
            <a:solidFill>
              <a:schemeClr val="tx1"/>
            </a:solidFill>
          </a:ln>
        </p:spPr>
        <p:txBody>
          <a:bodyPr wrap="square" lIns="91440" tIns="45720" rIns="91440" bIns="45720" anchor="t">
            <a:spAutoFit/>
          </a:bodyPr>
          <a:lstStyle/>
          <a:p>
            <a:pPr>
              <a:lnSpc>
                <a:spcPct val="90000"/>
              </a:lnSpc>
              <a:spcBef>
                <a:spcPts val="750"/>
              </a:spcBef>
              <a:buFont typeface="Arial"/>
            </a:pPr>
            <a:r>
              <a:rPr lang="en-GB" sz="2800" b="1" kern="0">
                <a:solidFill>
                  <a:srgbClr val="000000"/>
                </a:solidFill>
                <a:latin typeface="Aptos"/>
                <a:ea typeface="+mn-lt"/>
                <a:cs typeface="Arial"/>
                <a:sym typeface="Arial"/>
              </a:rPr>
              <a:t>What makes us a good team to solve the problem we chose?</a:t>
            </a:r>
            <a:endParaRPr lang="en-US">
              <a:latin typeface="Aptos"/>
            </a:endParaRPr>
          </a:p>
          <a:p>
            <a:pPr>
              <a:lnSpc>
                <a:spcPct val="90000"/>
              </a:lnSpc>
              <a:spcBef>
                <a:spcPts val="750"/>
              </a:spcBef>
              <a:buFont typeface="Arial"/>
            </a:pPr>
            <a:r>
              <a:rPr lang="en-GB" kern="0">
                <a:solidFill>
                  <a:srgbClr val="000000"/>
                </a:solidFill>
                <a:latin typeface="Arial"/>
                <a:ea typeface="+mn-lt"/>
                <a:cs typeface="Arial"/>
              </a:rPr>
              <a:t>----------------------------------------------------------------------</a:t>
            </a:r>
          </a:p>
          <a:p>
            <a:pPr>
              <a:lnSpc>
                <a:spcPct val="90000"/>
              </a:lnSpc>
              <a:spcBef>
                <a:spcPts val="750"/>
              </a:spcBef>
            </a:pPr>
            <a:r>
              <a:rPr lang="en-GB" sz="2400" kern="0">
                <a:ea typeface="+mn-lt"/>
                <a:cs typeface="+mn-lt"/>
              </a:rPr>
              <a:t>We’re a strong team for solving our chosen problem because we each bring unique strengths. Our leader keeps us focused, while another ensures smooth operations. We leverage the latest technology and combine creative marketing with financial insight. Together, we communicate openly and work well as a team, making it easy to tackle challenges and find effective solutions.</a:t>
            </a:r>
            <a:endParaRPr lang="en-GB" sz="2800">
              <a:cs typeface="Calibri"/>
            </a:endParaRPr>
          </a:p>
        </p:txBody>
      </p:sp>
      <p:sp>
        <p:nvSpPr>
          <p:cNvPr id="30" name="Rectangle 29"/>
          <p:cNvSpPr/>
          <p:nvPr/>
        </p:nvSpPr>
        <p:spPr>
          <a:xfrm>
            <a:off x="7634432" y="5520593"/>
            <a:ext cx="2795295" cy="461665"/>
          </a:xfrm>
          <a:prstGeom prst="rect">
            <a:avLst/>
          </a:prstGeom>
          <a:ln>
            <a:solidFill>
              <a:schemeClr val="tx1"/>
            </a:solidFill>
          </a:ln>
        </p:spPr>
        <p:txBody>
          <a:bodyPr wrap="square" lIns="91440" tIns="45720" rIns="91440" bIns="45720" anchor="t">
            <a:spAutoFit/>
          </a:bodyPr>
          <a:lstStyle/>
          <a:p>
            <a:pPr algn="ctr"/>
            <a:r>
              <a:rPr lang="en-US" sz="2400"/>
              <a:t>CFO</a:t>
            </a:r>
            <a:endParaRPr lang="en-US" sz="2400">
              <a:cs typeface="Calibri"/>
            </a:endParaRPr>
          </a:p>
        </p:txBody>
      </p:sp>
      <p:sp>
        <p:nvSpPr>
          <p:cNvPr id="33" name="Rectangle 32"/>
          <p:cNvSpPr/>
          <p:nvPr/>
        </p:nvSpPr>
        <p:spPr>
          <a:xfrm>
            <a:off x="7570299" y="6521012"/>
            <a:ext cx="2923562" cy="2723823"/>
          </a:xfrm>
          <a:prstGeom prst="rect">
            <a:avLst/>
          </a:prstGeom>
          <a:ln>
            <a:solidFill>
              <a:schemeClr val="tx1"/>
            </a:solidFill>
          </a:ln>
        </p:spPr>
        <p:txBody>
          <a:bodyPr wrap="square" lIns="91440" tIns="45720" rIns="91440" bIns="45720" anchor="t">
            <a:spAutoFit/>
          </a:bodyPr>
          <a:lstStyle/>
          <a:p>
            <a:r>
              <a:rPr lang="en-US" sz="1900">
                <a:ea typeface="+mn-lt"/>
                <a:cs typeface="+mn-lt"/>
              </a:rPr>
              <a:t>Creative and strategic, with a strong ability to grow our brand while also managing the financial side. Focused on building effective marketing campaigns and keeping our finances on track to ensure sustainable growth.</a:t>
            </a:r>
            <a:endParaRPr lang="en-US" sz="1900">
              <a:cs typeface="Calibri"/>
            </a:endParaRPr>
          </a:p>
        </p:txBody>
      </p:sp>
      <p:pic>
        <p:nvPicPr>
          <p:cNvPr id="4" name="Picture 3" descr="A person taking a selfie&#10;&#10;Description automatically generated">
            <a:extLst>
              <a:ext uri="{FF2B5EF4-FFF2-40B4-BE49-F238E27FC236}">
                <a16:creationId xmlns:a16="http://schemas.microsoft.com/office/drawing/2014/main" id="{4605FFBE-D633-37AB-A514-73A6D4BF0E1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l="12980" t="15511" r="526" b="27891"/>
          <a:stretch/>
        </p:blipFill>
        <p:spPr>
          <a:xfrm>
            <a:off x="7608945" y="1977640"/>
            <a:ext cx="2846268" cy="2882018"/>
          </a:xfrm>
          <a:prstGeom prst="rect">
            <a:avLst/>
          </a:prstGeom>
        </p:spPr>
      </p:pic>
      <p:pic>
        <p:nvPicPr>
          <p:cNvPr id="9" name="Picture 8" descr="A person in a pink dress&#10;&#10;Description automatically generated">
            <a:extLst>
              <a:ext uri="{FF2B5EF4-FFF2-40B4-BE49-F238E27FC236}">
                <a16:creationId xmlns:a16="http://schemas.microsoft.com/office/drawing/2014/main" id="{BEB33788-E88A-A2B9-5FCB-5B5DE89601E0}"/>
              </a:ext>
            </a:extLst>
          </p:cNvPr>
          <p:cNvPicPr>
            <a:picLocks noChangeAspect="1"/>
          </p:cNvPicPr>
          <p:nvPr/>
        </p:nvPicPr>
        <p:blipFill>
          <a:blip r:embed="rId4"/>
          <a:srcRect l="25056" t="-200" r="32662" b="63000"/>
          <a:stretch/>
        </p:blipFill>
        <p:spPr>
          <a:xfrm>
            <a:off x="3975828" y="1979192"/>
            <a:ext cx="2920731" cy="2870618"/>
          </a:xfrm>
          <a:prstGeom prst="rect">
            <a:avLst/>
          </a:prstGeom>
        </p:spPr>
      </p:pic>
      <p:pic>
        <p:nvPicPr>
          <p:cNvPr id="12" name="Picture 11" descr="A person standing outside with a lanyard&#10;&#10;Description automatically generated">
            <a:extLst>
              <a:ext uri="{FF2B5EF4-FFF2-40B4-BE49-F238E27FC236}">
                <a16:creationId xmlns:a16="http://schemas.microsoft.com/office/drawing/2014/main" id="{B47BA107-8774-FBEC-0D6C-91DC70A24F83}"/>
              </a:ext>
            </a:extLst>
          </p:cNvPr>
          <p:cNvPicPr>
            <a:picLocks noChangeAspect="1"/>
          </p:cNvPicPr>
          <p:nvPr/>
        </p:nvPicPr>
        <p:blipFill>
          <a:blip r:embed="rId5">
            <a:extLst>
              <a:ext uri="{BEBA8EAE-BF5A-486C-A8C5-ECC9F3942E4B}">
                <a14:imgProps xmlns:a14="http://schemas.microsoft.com/office/drawing/2010/main">
                  <a14:imgLayer r:embed="rId6">
                    <a14:imgEffect>
                      <a14:saturation sat="96000"/>
                    </a14:imgEffect>
                    <a14:imgEffect>
                      <a14:brightnessContrast contrast="-12000"/>
                    </a14:imgEffect>
                  </a14:imgLayer>
                </a14:imgProps>
              </a:ext>
            </a:extLst>
          </a:blip>
          <a:srcRect l="18581" t="3291" r="18581" b="49620"/>
          <a:stretch/>
        </p:blipFill>
        <p:spPr>
          <a:xfrm>
            <a:off x="612009" y="1979192"/>
            <a:ext cx="2878690" cy="2872608"/>
          </a:xfrm>
          <a:prstGeom prst="rect">
            <a:avLst/>
          </a:prstGeom>
        </p:spPr>
      </p:pic>
      <p:sp>
        <p:nvSpPr>
          <p:cNvPr id="3" name="TextBox 2">
            <a:extLst>
              <a:ext uri="{FF2B5EF4-FFF2-40B4-BE49-F238E27FC236}">
                <a16:creationId xmlns:a16="http://schemas.microsoft.com/office/drawing/2014/main" id="{BFF9B2C4-AA5D-4D30-66F4-02737072446C}"/>
              </a:ext>
            </a:extLst>
          </p:cNvPr>
          <p:cNvSpPr txBox="1"/>
          <p:nvPr/>
        </p:nvSpPr>
        <p:spPr>
          <a:xfrm>
            <a:off x="695972" y="4912667"/>
            <a:ext cx="264455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Jayadithya</a:t>
            </a:r>
            <a:endParaRPr lang="en-US" sz="2400">
              <a:ea typeface="Calibri"/>
              <a:cs typeface="Calibri"/>
            </a:endParaRPr>
          </a:p>
        </p:txBody>
      </p:sp>
      <p:sp>
        <p:nvSpPr>
          <p:cNvPr id="5" name="TextBox 4">
            <a:extLst>
              <a:ext uri="{FF2B5EF4-FFF2-40B4-BE49-F238E27FC236}">
                <a16:creationId xmlns:a16="http://schemas.microsoft.com/office/drawing/2014/main" id="{70EB8806-5DEB-FDD5-8535-06C767788089}"/>
              </a:ext>
            </a:extLst>
          </p:cNvPr>
          <p:cNvSpPr txBox="1"/>
          <p:nvPr/>
        </p:nvSpPr>
        <p:spPr>
          <a:xfrm>
            <a:off x="3966453" y="4941657"/>
            <a:ext cx="28160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Tanmai Kiran </a:t>
            </a:r>
          </a:p>
        </p:txBody>
      </p:sp>
      <p:sp>
        <p:nvSpPr>
          <p:cNvPr id="6" name="TextBox 5">
            <a:extLst>
              <a:ext uri="{FF2B5EF4-FFF2-40B4-BE49-F238E27FC236}">
                <a16:creationId xmlns:a16="http://schemas.microsoft.com/office/drawing/2014/main" id="{9BC88ABD-7E25-A4EB-FEC2-BDE7E4973677}"/>
              </a:ext>
            </a:extLst>
          </p:cNvPr>
          <p:cNvSpPr txBox="1"/>
          <p:nvPr/>
        </p:nvSpPr>
        <p:spPr>
          <a:xfrm>
            <a:off x="7241975" y="4921822"/>
            <a:ext cx="35230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Sai Lakshmi Tejaswini </a:t>
            </a:r>
            <a:endParaRPr lang="en-US"/>
          </a:p>
        </p:txBody>
      </p:sp>
      <p:sp>
        <p:nvSpPr>
          <p:cNvPr id="10" name="Rectangle 9">
            <a:extLst>
              <a:ext uri="{FF2B5EF4-FFF2-40B4-BE49-F238E27FC236}">
                <a16:creationId xmlns:a16="http://schemas.microsoft.com/office/drawing/2014/main" id="{54241AE8-6CDF-43D3-0DEF-32888AE6A0B2}"/>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32B806-02AF-82BF-B60C-6B54162B5B00}"/>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1A8ACE3-0232-E3CB-3D80-D8BB221D0D19}"/>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D20F41F-CDDB-4598-ABCB-C0FEE95B59EB}"/>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525F3F70-8AFD-4004-B324-377013572BF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044437" y="84045"/>
            <a:ext cx="2141590" cy="214159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3057889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7091B-7722-26F9-1087-2823E01B5515}"/>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AD33EA25-A71B-4D76-985D-6B40E909172E}"/>
              </a:ext>
            </a:extLst>
          </p:cNvPr>
          <p:cNvSpPr/>
          <p:nvPr/>
        </p:nvSpPr>
        <p:spPr>
          <a:xfrm>
            <a:off x="14238507" y="-93010"/>
            <a:ext cx="4149249" cy="10380009"/>
          </a:xfrm>
          <a:prstGeom prst="rect">
            <a:avLst/>
          </a:prstGeom>
          <a:solidFill>
            <a:srgbClr val="1F497D"/>
          </a:solidFill>
          <a:ln>
            <a:noFill/>
          </a:ln>
          <a:effectLst>
            <a:outerShdw blurRad="635000" dist="177800" dir="10800000" algn="r" rotWithShape="0">
              <a:srgbClr val="1F497D">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9">
            <a:extLst>
              <a:ext uri="{FF2B5EF4-FFF2-40B4-BE49-F238E27FC236}">
                <a16:creationId xmlns:a16="http://schemas.microsoft.com/office/drawing/2014/main" id="{9BCFD4E3-2744-7335-B1BC-D17421B7CE29}"/>
              </a:ext>
            </a:extLst>
          </p:cNvPr>
          <p:cNvSpPr txBox="1"/>
          <p:nvPr/>
        </p:nvSpPr>
        <p:spPr>
          <a:xfrm>
            <a:off x="1889937" y="1765743"/>
            <a:ext cx="10544729" cy="6401753"/>
          </a:xfrm>
          <a:prstGeom prst="rect">
            <a:avLst/>
          </a:prstGeom>
        </p:spPr>
        <p:txBody>
          <a:bodyPr wrap="square" lIns="0" tIns="0" rIns="0" bIns="0" rtlCol="0" anchor="t">
            <a:spAutoFit/>
          </a:bodyPr>
          <a:lstStyle/>
          <a:p>
            <a:pPr algn="ctr"/>
            <a:r>
              <a:rPr lang="en-US" sz="20800" b="1" dirty="0">
                <a:solidFill>
                  <a:schemeClr val="tx2">
                    <a:lumMod val="50000"/>
                  </a:schemeClr>
                </a:solidFill>
                <a:latin typeface="Arial"/>
                <a:cs typeface="Arial"/>
              </a:rPr>
              <a:t>THANK</a:t>
            </a:r>
            <a:r>
              <a:rPr lang="en-US" sz="20800" b="1" dirty="0">
                <a:solidFill>
                  <a:schemeClr val="tx2"/>
                </a:solidFill>
                <a:latin typeface="Arial"/>
                <a:cs typeface="Arial"/>
              </a:rPr>
              <a:t>YOU</a:t>
            </a:r>
          </a:p>
        </p:txBody>
      </p:sp>
      <p:pic>
        <p:nvPicPr>
          <p:cNvPr id="18" name="Picture 17">
            <a:extLst>
              <a:ext uri="{FF2B5EF4-FFF2-40B4-BE49-F238E27FC236}">
                <a16:creationId xmlns:a16="http://schemas.microsoft.com/office/drawing/2014/main" id="{563BE9FC-F1CB-43FD-A767-7E23AEB9513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4238507" y="3072157"/>
            <a:ext cx="4149249" cy="4149249"/>
          </a:xfrm>
          <a:prstGeom prst="rect">
            <a:avLst/>
          </a:prstGeom>
          <a:effectLst>
            <a:outerShdw blurRad="50800" dist="50800" dir="5400000" algn="ctr" rotWithShape="0">
              <a:srgbClr val="000000">
                <a:alpha val="0"/>
              </a:srgbClr>
            </a:outerShdw>
          </a:effectLst>
        </p:spPr>
      </p:pic>
      <p:sp>
        <p:nvSpPr>
          <p:cNvPr id="22" name="Rectangle 21">
            <a:extLst>
              <a:ext uri="{FF2B5EF4-FFF2-40B4-BE49-F238E27FC236}">
                <a16:creationId xmlns:a16="http://schemas.microsoft.com/office/drawing/2014/main" id="{58399927-E05C-4DA5-A0F6-80019785A3DE}"/>
              </a:ext>
            </a:extLst>
          </p:cNvPr>
          <p:cNvSpPr/>
          <p:nvPr/>
        </p:nvSpPr>
        <p:spPr>
          <a:xfrm rot="16200000">
            <a:off x="9023873" y="-9067800"/>
            <a:ext cx="104215" cy="18199474"/>
          </a:xfrm>
          <a:prstGeom prst="rect">
            <a:avLst/>
          </a:prstGeom>
          <a:solidFill>
            <a:srgbClr val="1F497D"/>
          </a:solidFill>
          <a:ln>
            <a:noFill/>
          </a:ln>
          <a:effectLst>
            <a:outerShdw blurRad="635000" dist="127000" dir="5400000" algn="t" rotWithShape="0">
              <a:srgbClr val="1F497D"/>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A1F4D54-DD1C-48E8-8752-59FBDEA7A1D5}"/>
              </a:ext>
            </a:extLst>
          </p:cNvPr>
          <p:cNvSpPr/>
          <p:nvPr/>
        </p:nvSpPr>
        <p:spPr>
          <a:xfrm rot="16200000">
            <a:off x="9023872" y="1138518"/>
            <a:ext cx="104215" cy="18199474"/>
          </a:xfrm>
          <a:prstGeom prst="rect">
            <a:avLst/>
          </a:prstGeom>
          <a:solidFill>
            <a:srgbClr val="1F497D"/>
          </a:solidFill>
          <a:ln>
            <a:noFill/>
          </a:ln>
          <a:effectLst>
            <a:outerShdw blurRad="635000" dist="127000" dir="5400000" algn="ctr" rotWithShape="0">
              <a:srgbClr val="1F497D"/>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0DFA446-16E8-489F-956A-748B654A3EF7}"/>
              </a:ext>
            </a:extLst>
          </p:cNvPr>
          <p:cNvSpPr/>
          <p:nvPr/>
        </p:nvSpPr>
        <p:spPr>
          <a:xfrm>
            <a:off x="-15689" y="29135"/>
            <a:ext cx="117662" cy="10238815"/>
          </a:xfrm>
          <a:prstGeom prst="rect">
            <a:avLst/>
          </a:prstGeom>
          <a:solidFill>
            <a:srgbClr val="1F497D"/>
          </a:solidFill>
          <a:ln>
            <a:noFill/>
          </a:ln>
          <a:effectLst>
            <a:outerShdw blurRad="635000" dist="127000" dir="5400000" algn="ctr" rotWithShape="0">
              <a:srgbClr val="1F497D"/>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630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3023463601"/>
              </p:ext>
            </p:extLst>
          </p:nvPr>
        </p:nvGraphicFramePr>
        <p:xfrm>
          <a:off x="214746" y="697319"/>
          <a:ext cx="16022418" cy="9469217"/>
        </p:xfrm>
        <a:graphic>
          <a:graphicData uri="http://schemas.openxmlformats.org/drawingml/2006/table">
            <a:tbl>
              <a:tblPr firstRow="1" bandRow="1">
                <a:tableStyleId>{2D5ABB26-0587-4C30-8999-92F81FD0307C}</a:tableStyleId>
              </a:tblPr>
              <a:tblGrid>
                <a:gridCol w="5358735">
                  <a:extLst>
                    <a:ext uri="{9D8B030D-6E8A-4147-A177-3AD203B41FA5}">
                      <a16:colId xmlns:a16="http://schemas.microsoft.com/office/drawing/2014/main" val="20000"/>
                    </a:ext>
                  </a:extLst>
                </a:gridCol>
                <a:gridCol w="5261741">
                  <a:extLst>
                    <a:ext uri="{9D8B030D-6E8A-4147-A177-3AD203B41FA5}">
                      <a16:colId xmlns:a16="http://schemas.microsoft.com/office/drawing/2014/main" val="20001"/>
                    </a:ext>
                  </a:extLst>
                </a:gridCol>
                <a:gridCol w="5401942">
                  <a:extLst>
                    <a:ext uri="{9D8B030D-6E8A-4147-A177-3AD203B41FA5}">
                      <a16:colId xmlns:a16="http://schemas.microsoft.com/office/drawing/2014/main" val="20002"/>
                    </a:ext>
                  </a:extLst>
                </a:gridCol>
              </a:tblGrid>
              <a:tr h="2700035">
                <a:tc>
                  <a:txBody>
                    <a:bodyPr/>
                    <a:lstStyle/>
                    <a:p>
                      <a:pPr marL="85090">
                        <a:lnSpc>
                          <a:spcPct val="100000"/>
                        </a:lnSpc>
                        <a:spcBef>
                          <a:spcPts val="635"/>
                        </a:spcBef>
                      </a:pPr>
                      <a:r>
                        <a:rPr lang="en-US" sz="2400" b="1" spc="-120">
                          <a:solidFill>
                            <a:schemeClr val="bg1"/>
                          </a:solidFill>
                          <a:latin typeface="Verdana"/>
                          <a:ea typeface="Verdana"/>
                          <a:cs typeface="Open Sans"/>
                        </a:rPr>
                        <a:t>CONTEXT</a:t>
                      </a:r>
                      <a:endParaRPr lang="en-US" sz="2400">
                        <a:solidFill>
                          <a:schemeClr val="bg1"/>
                        </a:solidFill>
                        <a:latin typeface="Verdana"/>
                        <a:ea typeface="Verdana"/>
                        <a:cs typeface="Open Sans"/>
                      </a:endParaRPr>
                    </a:p>
                    <a:p>
                      <a:pPr marL="85090" lvl="0">
                        <a:lnSpc>
                          <a:spcPct val="100000"/>
                        </a:lnSpc>
                        <a:buNone/>
                      </a:pPr>
                      <a:r>
                        <a:rPr lang="en-US" sz="2100" b="0" i="0" u="none" strike="noStrike" noProof="0">
                          <a:solidFill>
                            <a:schemeClr val="bg1"/>
                          </a:solidFill>
                          <a:latin typeface="Calibri"/>
                        </a:rPr>
                        <a:t>In the rapidly growing e-commerce market, users face an overwhelming number of product choices across platforms. This “choice overload” can make the shopping experience time-consuming and stressful. Busy, tech-savvy consumers, especially, are seeking solutions that allow them to quickly find quality products that match their preferences without extensive browsing.</a:t>
                      </a:r>
                      <a:endParaRPr lang="en-US" sz="2100"/>
                    </a:p>
                  </a:txBody>
                  <a:tcPr marL="0" marR="0" marT="82683" marB="0">
                    <a:lnL w="28575">
                      <a:solidFill>
                        <a:srgbClr val="1F497D"/>
                      </a:solidFill>
                      <a:prstDash val="solid"/>
                    </a:lnL>
                    <a:lnR w="28575">
                      <a:solidFill>
                        <a:srgbClr val="1F497D"/>
                      </a:solidFill>
                      <a:prstDash val="solid"/>
                    </a:lnR>
                    <a:lnT w="28575">
                      <a:solidFill>
                        <a:srgbClr val="1F497D"/>
                      </a:solidFill>
                      <a:prstDash val="solid"/>
                    </a:lnT>
                    <a:lnB w="28575">
                      <a:solidFill>
                        <a:srgbClr val="1F497D"/>
                      </a:solidFill>
                      <a:prstDash val="solid"/>
                    </a:lnB>
                    <a:solidFill>
                      <a:schemeClr val="accent1"/>
                    </a:solidFill>
                  </a:tcPr>
                </a:tc>
                <a:tc>
                  <a:txBody>
                    <a:bodyPr/>
                    <a:lstStyle/>
                    <a:p>
                      <a:pPr marL="84455">
                        <a:lnSpc>
                          <a:spcPct val="100000"/>
                        </a:lnSpc>
                        <a:spcBef>
                          <a:spcPts val="635"/>
                        </a:spcBef>
                      </a:pPr>
                      <a:r>
                        <a:rPr lang="en-US" sz="2400" b="1" spc="-130">
                          <a:solidFill>
                            <a:schemeClr val="bg1"/>
                          </a:solidFill>
                          <a:latin typeface="Verdana"/>
                          <a:ea typeface="Verdana"/>
                          <a:cs typeface="Open Sans"/>
                        </a:rPr>
                        <a:t>PROBLEM</a:t>
                      </a:r>
                      <a:endParaRPr lang="en-US" sz="2400">
                        <a:solidFill>
                          <a:schemeClr val="bg1"/>
                        </a:solidFill>
                        <a:latin typeface="Verdana"/>
                        <a:ea typeface="Verdana"/>
                        <a:cs typeface="Open Sans"/>
                      </a:endParaRPr>
                    </a:p>
                    <a:p>
                      <a:pPr marL="84455" marR="0" lvl="0" indent="0" algn="l">
                        <a:lnSpc>
                          <a:spcPct val="100000"/>
                        </a:lnSpc>
                        <a:spcBef>
                          <a:spcPts val="0"/>
                        </a:spcBef>
                        <a:spcAft>
                          <a:spcPts val="0"/>
                        </a:spcAft>
                        <a:buNone/>
                      </a:pPr>
                      <a:r>
                        <a:rPr lang="en-US" sz="2100" b="0" i="0" u="none" strike="noStrike" noProof="0">
                          <a:solidFill>
                            <a:schemeClr val="bg1"/>
                          </a:solidFill>
                        </a:rPr>
                        <a:t>Users lack an efficient and personalized way to sift through countless product options. Without curated, relevant recommendations, they spend excessive time navigating product lists, comparing items across different sites, and struggling to make quick and informed decisions. This issue is especially pronounced when specific user needs (like budget, features, and quality) are not adequately addressed by existing platforms.</a:t>
                      </a:r>
                      <a:endParaRPr lang="en-US" sz="2100"/>
                    </a:p>
                  </a:txBody>
                  <a:tcPr marL="0" marR="0" marT="82683" marB="0">
                    <a:lnL w="28575">
                      <a:solidFill>
                        <a:srgbClr val="1F497D"/>
                      </a:solidFill>
                      <a:prstDash val="solid"/>
                    </a:lnL>
                    <a:lnR w="28575">
                      <a:solidFill>
                        <a:srgbClr val="1F497D"/>
                      </a:solidFill>
                      <a:prstDash val="solid"/>
                    </a:lnR>
                    <a:lnT w="28575">
                      <a:solidFill>
                        <a:srgbClr val="1F497D"/>
                      </a:solidFill>
                      <a:prstDash val="solid"/>
                    </a:lnT>
                    <a:lnB w="28575">
                      <a:solidFill>
                        <a:srgbClr val="1F497D"/>
                      </a:solidFill>
                      <a:prstDash val="solid"/>
                    </a:lnB>
                    <a:solidFill>
                      <a:schemeClr val="accent1"/>
                    </a:solidFill>
                  </a:tcPr>
                </a:tc>
                <a:tc>
                  <a:txBody>
                    <a:bodyPr/>
                    <a:lstStyle/>
                    <a:p>
                      <a:pPr marL="85725">
                        <a:lnSpc>
                          <a:spcPct val="100000"/>
                        </a:lnSpc>
                        <a:spcBef>
                          <a:spcPts val="635"/>
                        </a:spcBef>
                      </a:pPr>
                      <a:r>
                        <a:rPr lang="en-US" sz="2400" b="1" spc="-135">
                          <a:solidFill>
                            <a:schemeClr val="bg1"/>
                          </a:solidFill>
                          <a:latin typeface="Verdana"/>
                          <a:ea typeface="Verdana"/>
                          <a:cs typeface="Open Sans"/>
                        </a:rPr>
                        <a:t>ALTERNATIVES</a:t>
                      </a:r>
                      <a:endParaRPr lang="en-US" sz="2400">
                        <a:solidFill>
                          <a:schemeClr val="bg1"/>
                        </a:solidFill>
                        <a:latin typeface="Verdana"/>
                        <a:ea typeface="Verdana"/>
                        <a:cs typeface="Open Sans"/>
                      </a:endParaRPr>
                    </a:p>
                    <a:p>
                      <a:pPr marL="342900" lvl="0" indent="-342900" algn="l">
                        <a:lnSpc>
                          <a:spcPct val="100000"/>
                        </a:lnSpc>
                        <a:spcBef>
                          <a:spcPts val="0"/>
                        </a:spcBef>
                        <a:spcAft>
                          <a:spcPts val="0"/>
                        </a:spcAft>
                        <a:buFont typeface="Arial" panose="020B0604020202020204" pitchFamily="34" charset="0"/>
                        <a:buChar char="•"/>
                      </a:pPr>
                      <a:r>
                        <a:rPr lang="en-US" sz="2100" b="1" i="0" u="none" strike="noStrike" noProof="0">
                          <a:solidFill>
                            <a:schemeClr val="bg1"/>
                          </a:solidFill>
                          <a:latin typeface="Calibri"/>
                        </a:rPr>
                        <a:t>Current Alternatives</a:t>
                      </a:r>
                      <a:r>
                        <a:rPr lang="en-US" sz="2100" b="0" i="0" u="none" strike="noStrike" noProof="0">
                          <a:solidFill>
                            <a:schemeClr val="bg1"/>
                          </a:solidFill>
                          <a:latin typeface="Calibri"/>
                        </a:rPr>
                        <a:t>: Many users currently rely on basic e-commerce search filters, reviews, or third-party review websites to make decisions. However, these solutions lack personalization and can still be time-consuming and overwhelming.</a:t>
                      </a:r>
                      <a:endParaRPr lang="en-US" sz="2100" b="0" i="0" u="none" strike="noStrike" noProof="0">
                        <a:solidFill>
                          <a:schemeClr val="bg1"/>
                        </a:solidFill>
                      </a:endParaRPr>
                    </a:p>
                    <a:p>
                      <a:pPr marL="342900" lvl="0" indent="-342900" algn="l">
                        <a:lnSpc>
                          <a:spcPct val="100000"/>
                        </a:lnSpc>
                        <a:spcBef>
                          <a:spcPts val="0"/>
                        </a:spcBef>
                        <a:spcAft>
                          <a:spcPts val="0"/>
                        </a:spcAft>
                        <a:buFont typeface="Arial" panose="020B0604020202020204" pitchFamily="34" charset="0"/>
                        <a:buChar char="•"/>
                      </a:pPr>
                      <a:r>
                        <a:rPr lang="en-US" sz="2100" b="1" i="0" u="none" strike="noStrike" noProof="0">
                          <a:solidFill>
                            <a:schemeClr val="bg1"/>
                          </a:solidFill>
                          <a:latin typeface="Calibri"/>
                        </a:rPr>
                        <a:t>Limitations of Alternatives</a:t>
                      </a:r>
                      <a:r>
                        <a:rPr lang="en-US" sz="2100" b="0" i="0" u="none" strike="noStrike" noProof="0">
                          <a:solidFill>
                            <a:schemeClr val="bg1"/>
                          </a:solidFill>
                          <a:latin typeface="Calibri"/>
                        </a:rPr>
                        <a:t>: These options often fail to meet the need for quick, tailored     recommendations, leaving users unsatisfied  and still prone to decision fatigue.</a:t>
                      </a:r>
                      <a:endParaRPr lang="en-US" sz="2100"/>
                    </a:p>
                  </a:txBody>
                  <a:tcPr marL="0" marR="0" marT="82683" marB="0">
                    <a:lnL w="28575">
                      <a:solidFill>
                        <a:srgbClr val="1F497D"/>
                      </a:solidFill>
                      <a:prstDash val="solid"/>
                    </a:lnL>
                    <a:lnR w="28575">
                      <a:solidFill>
                        <a:srgbClr val="1F497D"/>
                      </a:solidFill>
                      <a:prstDash val="solid"/>
                    </a:lnR>
                    <a:lnT w="28575">
                      <a:solidFill>
                        <a:srgbClr val="1F497D"/>
                      </a:solidFill>
                      <a:prstDash val="solid"/>
                    </a:lnT>
                    <a:lnB w="28575">
                      <a:solidFill>
                        <a:srgbClr val="1F497D"/>
                      </a:solidFill>
                      <a:prstDash val="solid"/>
                    </a:lnB>
                    <a:solidFill>
                      <a:schemeClr val="accent1"/>
                    </a:solidFill>
                  </a:tcPr>
                </a:tc>
                <a:extLst>
                  <a:ext uri="{0D108BD9-81ED-4DB2-BD59-A6C34878D82A}">
                    <a16:rowId xmlns:a16="http://schemas.microsoft.com/office/drawing/2014/main" val="10000"/>
                  </a:ext>
                </a:extLst>
              </a:tr>
              <a:tr h="2423948">
                <a:tc rowSpan="2">
                  <a:txBody>
                    <a:bodyPr/>
                    <a:lstStyle/>
                    <a:p>
                      <a:pPr marL="85090" algn="l">
                        <a:lnSpc>
                          <a:spcPct val="100000"/>
                        </a:lnSpc>
                        <a:spcBef>
                          <a:spcPts val="640"/>
                        </a:spcBef>
                      </a:pPr>
                      <a:r>
                        <a:rPr lang="en-US" sz="2400" b="1" kern="1200" spc="-130">
                          <a:solidFill>
                            <a:schemeClr val="tx1"/>
                          </a:solidFill>
                          <a:latin typeface="Verdana"/>
                          <a:ea typeface="Verdana"/>
                          <a:cs typeface="Open Sans"/>
                        </a:rPr>
                        <a:t>Customers Who Experience the Problem Most Often:</a:t>
                      </a:r>
                    </a:p>
                    <a:p>
                      <a:pPr marL="0" lvl="0" indent="0" algn="l">
                        <a:lnSpc>
                          <a:spcPct val="100000"/>
                        </a:lnSpc>
                        <a:spcBef>
                          <a:spcPts val="0"/>
                        </a:spcBef>
                        <a:spcAft>
                          <a:spcPts val="0"/>
                        </a:spcAft>
                        <a:buFont typeface="Arial" panose="020B0604020202020204" pitchFamily="34" charset="0"/>
                        <a:buChar char="•"/>
                      </a:pPr>
                      <a:r>
                        <a:rPr lang="en-US" sz="2200" b="1" i="0" u="none" strike="noStrike" kern="1200" spc="0" noProof="0">
                          <a:solidFill>
                            <a:schemeClr val="tx1"/>
                          </a:solidFill>
                        </a:rPr>
                        <a:t>Target Customer Profile</a:t>
                      </a:r>
                      <a:r>
                        <a:rPr lang="en-US" sz="2200" b="0" i="0" u="none" strike="noStrike" kern="1200" spc="0" noProof="0">
                          <a:solidFill>
                            <a:schemeClr val="tx1"/>
                          </a:solidFill>
                        </a:rPr>
                        <a:t>: Busy, tech-savvy </a:t>
                      </a:r>
                    </a:p>
                    <a:p>
                      <a:pPr marL="0" lvl="0" indent="0" algn="l">
                        <a:lnSpc>
                          <a:spcPct val="100000"/>
                        </a:lnSpc>
                        <a:spcBef>
                          <a:spcPts val="0"/>
                        </a:spcBef>
                        <a:spcAft>
                          <a:spcPts val="0"/>
                        </a:spcAft>
                        <a:buFont typeface="Arial" panose="020B0604020202020204" pitchFamily="34" charset="0"/>
                        <a:buNone/>
                      </a:pPr>
                      <a:r>
                        <a:rPr lang="en-US" sz="2200" b="0" i="0" u="none" strike="noStrike" kern="1200" spc="0" noProof="0">
                          <a:solidFill>
                            <a:schemeClr val="tx1"/>
                          </a:solidFill>
                        </a:rPr>
                        <a:t> individuals, typically between 20–35 years old,  </a:t>
                      </a:r>
                    </a:p>
                    <a:p>
                      <a:pPr marL="0" lvl="0" indent="0" algn="l">
                        <a:lnSpc>
                          <a:spcPct val="100000"/>
                        </a:lnSpc>
                        <a:spcBef>
                          <a:spcPts val="0"/>
                        </a:spcBef>
                        <a:spcAft>
                          <a:spcPts val="0"/>
                        </a:spcAft>
                        <a:buFont typeface="Arial" panose="020B0604020202020204" pitchFamily="34" charset="0"/>
                        <a:buNone/>
                      </a:pPr>
                      <a:r>
                        <a:rPr lang="en-US" sz="2200" b="0" i="0" u="none" strike="noStrike" kern="1200" spc="0" noProof="0">
                          <a:solidFill>
                            <a:schemeClr val="tx1"/>
                          </a:solidFill>
                        </a:rPr>
                        <a:t> who value efficiency and trust in their </a:t>
                      </a:r>
                    </a:p>
                    <a:p>
                      <a:pPr marL="0" lvl="0" indent="0" algn="l">
                        <a:lnSpc>
                          <a:spcPct val="100000"/>
                        </a:lnSpc>
                        <a:spcBef>
                          <a:spcPts val="0"/>
                        </a:spcBef>
                        <a:spcAft>
                          <a:spcPts val="0"/>
                        </a:spcAft>
                        <a:buFont typeface="Arial" panose="020B0604020202020204" pitchFamily="34" charset="0"/>
                        <a:buNone/>
                      </a:pPr>
                      <a:r>
                        <a:rPr lang="en-US" sz="2200" b="0" i="0" u="none" strike="noStrike" kern="1200" spc="0" noProof="0">
                          <a:solidFill>
                            <a:schemeClr val="tx1"/>
                          </a:solidFill>
                        </a:rPr>
                        <a:t> shopping experience.</a:t>
                      </a:r>
                      <a:endParaRPr lang="en-US" sz="2200" b="0" kern="1200" spc="0">
                        <a:solidFill>
                          <a:schemeClr val="tx1"/>
                        </a:solidFill>
                        <a:latin typeface="+mn-lt"/>
                        <a:ea typeface="Verdana"/>
                        <a:cs typeface="Open Sans"/>
                      </a:endParaRPr>
                    </a:p>
                    <a:p>
                      <a:pPr marL="0" lvl="0" indent="0" algn="l">
                        <a:lnSpc>
                          <a:spcPct val="100000"/>
                        </a:lnSpc>
                        <a:spcBef>
                          <a:spcPts val="0"/>
                        </a:spcBef>
                        <a:spcAft>
                          <a:spcPts val="0"/>
                        </a:spcAft>
                        <a:buFont typeface="Arial" panose="020B0604020202020204" pitchFamily="34" charset="0"/>
                        <a:buChar char="•"/>
                      </a:pPr>
                      <a:r>
                        <a:rPr lang="en-US" sz="2200" b="1" i="0" u="none" strike="noStrike" kern="1200" spc="0" noProof="0">
                          <a:solidFill>
                            <a:schemeClr val="tx1"/>
                          </a:solidFill>
                        </a:rPr>
                        <a:t>Frequency of Problem</a:t>
                      </a:r>
                      <a:r>
                        <a:rPr lang="en-US" sz="2200" b="0" i="0" u="none" strike="noStrike" kern="1200" spc="0" noProof="0">
                          <a:solidFill>
                            <a:schemeClr val="tx1"/>
                          </a:solidFill>
                        </a:rPr>
                        <a:t>: These customers, </a:t>
                      </a:r>
                    </a:p>
                    <a:p>
                      <a:pPr marL="0" lvl="0" indent="0" algn="l">
                        <a:lnSpc>
                          <a:spcPct val="100000"/>
                        </a:lnSpc>
                        <a:spcBef>
                          <a:spcPts val="0"/>
                        </a:spcBef>
                        <a:spcAft>
                          <a:spcPts val="0"/>
                        </a:spcAft>
                        <a:buFont typeface="Arial" panose="020B0604020202020204" pitchFamily="34" charset="0"/>
                        <a:buNone/>
                      </a:pPr>
                      <a:r>
                        <a:rPr lang="en-US" sz="2200" b="0" i="0" u="none" strike="noStrike" kern="1200" spc="0" noProof="0">
                          <a:solidFill>
                            <a:schemeClr val="tx1"/>
                          </a:solidFill>
                        </a:rPr>
                        <a:t> often with full-time jobs and active social lives, </a:t>
                      </a:r>
                    </a:p>
                    <a:p>
                      <a:pPr marL="0" lvl="0" indent="0" algn="l">
                        <a:lnSpc>
                          <a:spcPct val="100000"/>
                        </a:lnSpc>
                        <a:spcBef>
                          <a:spcPts val="0"/>
                        </a:spcBef>
                        <a:spcAft>
                          <a:spcPts val="0"/>
                        </a:spcAft>
                        <a:buFont typeface="Arial" panose="020B0604020202020204" pitchFamily="34" charset="0"/>
                        <a:buNone/>
                      </a:pPr>
                      <a:r>
                        <a:rPr lang="en-US" sz="2200" b="0" i="0" u="none" strike="noStrike" kern="1200" spc="0" noProof="0">
                          <a:solidFill>
                            <a:schemeClr val="tx1"/>
                          </a:solidFill>
                        </a:rPr>
                        <a:t> frequently shop online but are easily </a:t>
                      </a:r>
                    </a:p>
                    <a:p>
                      <a:pPr marL="0" lvl="0" indent="0" algn="l">
                        <a:lnSpc>
                          <a:spcPct val="100000"/>
                        </a:lnSpc>
                        <a:spcBef>
                          <a:spcPts val="0"/>
                        </a:spcBef>
                        <a:spcAft>
                          <a:spcPts val="0"/>
                        </a:spcAft>
                        <a:buFont typeface="Arial" panose="020B0604020202020204" pitchFamily="34" charset="0"/>
                        <a:buNone/>
                      </a:pPr>
                      <a:r>
                        <a:rPr lang="en-US" sz="2200" b="0" i="0" u="none" strike="noStrike" kern="1200" spc="0" noProof="0">
                          <a:solidFill>
                            <a:schemeClr val="tx1"/>
                          </a:solidFill>
                        </a:rPr>
                        <a:t> frustrated by long browsing times. They </a:t>
                      </a:r>
                    </a:p>
                    <a:p>
                      <a:pPr marL="0" lvl="0" indent="0" algn="l">
                        <a:lnSpc>
                          <a:spcPct val="100000"/>
                        </a:lnSpc>
                        <a:spcBef>
                          <a:spcPts val="0"/>
                        </a:spcBef>
                        <a:spcAft>
                          <a:spcPts val="0"/>
                        </a:spcAft>
                        <a:buFont typeface="Arial" panose="020B0604020202020204" pitchFamily="34" charset="0"/>
                        <a:buNone/>
                      </a:pPr>
                      <a:r>
                        <a:rPr lang="en-US" sz="2200" b="0" i="0" u="none" strike="noStrike" kern="1200" spc="0" noProof="0">
                          <a:solidFill>
                            <a:schemeClr val="tx1"/>
                          </a:solidFill>
                        </a:rPr>
                        <a:t> typically look for quality products in categories </a:t>
                      </a:r>
                    </a:p>
                    <a:p>
                      <a:pPr marL="0" lvl="0" indent="0" algn="l">
                        <a:lnSpc>
                          <a:spcPct val="100000"/>
                        </a:lnSpc>
                        <a:spcBef>
                          <a:spcPts val="0"/>
                        </a:spcBef>
                        <a:spcAft>
                          <a:spcPts val="0"/>
                        </a:spcAft>
                        <a:buFont typeface="Arial" panose="020B0604020202020204" pitchFamily="34" charset="0"/>
                        <a:buNone/>
                      </a:pPr>
                      <a:r>
                        <a:rPr lang="en-US" sz="2200" b="0" i="0" u="none" strike="noStrike" kern="1200" spc="0" noProof="0">
                          <a:solidFill>
                            <a:schemeClr val="tx1"/>
                          </a:solidFill>
                        </a:rPr>
                        <a:t> like electronics, lifestyle, and everyday  </a:t>
                      </a:r>
                    </a:p>
                    <a:p>
                      <a:pPr marL="0" lvl="0" indent="0" algn="l">
                        <a:lnSpc>
                          <a:spcPct val="100000"/>
                        </a:lnSpc>
                        <a:spcBef>
                          <a:spcPts val="0"/>
                        </a:spcBef>
                        <a:spcAft>
                          <a:spcPts val="0"/>
                        </a:spcAft>
                        <a:buFont typeface="Arial" panose="020B0604020202020204" pitchFamily="34" charset="0"/>
                        <a:buNone/>
                      </a:pPr>
                      <a:r>
                        <a:rPr lang="en-US" sz="2200" b="0" i="0" u="none" strike="noStrike" kern="1200" spc="0" noProof="0">
                          <a:solidFill>
                            <a:schemeClr val="tx1"/>
                          </a:solidFill>
                        </a:rPr>
                        <a:t> essentials.</a:t>
                      </a:r>
                      <a:endParaRPr lang="en-US"/>
                    </a:p>
                  </a:txBody>
                  <a:tcPr marL="0" marR="0" marT="83334" marB="0">
                    <a:lnL w="28575">
                      <a:solidFill>
                        <a:srgbClr val="1F497D"/>
                      </a:solidFill>
                      <a:prstDash val="solid"/>
                    </a:lnL>
                    <a:lnR w="28575">
                      <a:solidFill>
                        <a:srgbClr val="1F497D"/>
                      </a:solidFill>
                      <a:prstDash val="solid"/>
                    </a:lnR>
                    <a:lnT w="28575">
                      <a:solidFill>
                        <a:srgbClr val="1F497D"/>
                      </a:solidFill>
                      <a:prstDash val="solid"/>
                    </a:lnT>
                    <a:lnB w="28575">
                      <a:solidFill>
                        <a:srgbClr val="1F497D"/>
                      </a:solidFill>
                      <a:prstDash val="solid"/>
                    </a:lnB>
                    <a:solidFill>
                      <a:schemeClr val="accent1">
                        <a:lumMod val="20000"/>
                        <a:lumOff val="80000"/>
                      </a:schemeClr>
                    </a:solidFill>
                  </a:tcPr>
                </a:tc>
                <a:tc>
                  <a:txBody>
                    <a:bodyPr/>
                    <a:lstStyle/>
                    <a:p>
                      <a:pPr marL="84455">
                        <a:lnSpc>
                          <a:spcPct val="100000"/>
                        </a:lnSpc>
                        <a:spcBef>
                          <a:spcPts val="640"/>
                        </a:spcBef>
                      </a:pPr>
                      <a:r>
                        <a:rPr lang="en-US" sz="2400" b="1" kern="1200" spc="-130">
                          <a:solidFill>
                            <a:schemeClr val="tx1"/>
                          </a:solidFill>
                          <a:latin typeface="Verdana"/>
                          <a:ea typeface="Verdana"/>
                          <a:cs typeface="Open Sans"/>
                        </a:rPr>
                        <a:t>EMOTIONAL</a:t>
                      </a:r>
                      <a:r>
                        <a:rPr lang="en-US" sz="2400" b="1" spc="-150">
                          <a:latin typeface="Verdana"/>
                          <a:ea typeface="Verdana"/>
                          <a:cs typeface="Open Sans"/>
                        </a:rPr>
                        <a:t> IMPACT</a:t>
                      </a:r>
                      <a:endParaRPr lang="en-US" sz="2400">
                        <a:latin typeface="Verdana"/>
                        <a:ea typeface="Verdana"/>
                        <a:cs typeface="Open Sans"/>
                      </a:endParaRPr>
                    </a:p>
                    <a:p>
                      <a:pPr marL="84455">
                        <a:lnSpc>
                          <a:spcPct val="100000"/>
                        </a:lnSpc>
                      </a:pPr>
                      <a:r>
                        <a:rPr lang="en-US" sz="2400" b="0" spc="-50">
                          <a:latin typeface="+mn-lt"/>
                          <a:ea typeface="Verdana"/>
                          <a:cs typeface="Open Sans"/>
                        </a:rPr>
                        <a:t>How does </a:t>
                      </a:r>
                      <a:r>
                        <a:rPr lang="en-US" sz="2400" b="0" spc="-229">
                          <a:latin typeface="+mn-lt"/>
                          <a:ea typeface="Verdana"/>
                          <a:cs typeface="Open Sans"/>
                        </a:rPr>
                        <a:t> </a:t>
                      </a:r>
                      <a:r>
                        <a:rPr lang="en-US" sz="2400" b="0" spc="-50">
                          <a:latin typeface="+mn-lt"/>
                          <a:ea typeface="Verdana"/>
                          <a:cs typeface="Open Sans"/>
                        </a:rPr>
                        <a:t>the customer</a:t>
                      </a:r>
                      <a:r>
                        <a:rPr lang="en-US" sz="2400" b="0" spc="-215">
                          <a:latin typeface="+mn-lt"/>
                          <a:ea typeface="Verdana"/>
                          <a:cs typeface="Open Sans"/>
                        </a:rPr>
                        <a:t>  </a:t>
                      </a:r>
                      <a:r>
                        <a:rPr lang="en-US" sz="2400" b="0" spc="-55">
                          <a:latin typeface="+mn-lt"/>
                          <a:ea typeface="Verdana"/>
                          <a:cs typeface="Open Sans"/>
                        </a:rPr>
                        <a:t>feel?</a:t>
                      </a:r>
                    </a:p>
                    <a:p>
                      <a:pPr marL="84455">
                        <a:lnSpc>
                          <a:spcPct val="100000"/>
                        </a:lnSpc>
                      </a:pPr>
                      <a:r>
                        <a:rPr lang="en-US" sz="2100" b="1" spc="-55">
                          <a:latin typeface="+mn-lt"/>
                          <a:ea typeface="Verdana"/>
                          <a:cs typeface="Open Sans"/>
                        </a:rPr>
                        <a:t>Before using our platform:</a:t>
                      </a:r>
                    </a:p>
                    <a:p>
                      <a:pPr marL="370205" lvl="0" indent="-285750">
                        <a:lnSpc>
                          <a:spcPct val="100000"/>
                        </a:lnSpc>
                        <a:buFont typeface="Arial" panose="020B0604020202020204" pitchFamily="34" charset="0"/>
                        <a:buChar char="•"/>
                      </a:pPr>
                      <a:r>
                        <a:rPr lang="en-US" sz="2100" spc="-55">
                          <a:latin typeface="+mn-lt"/>
                          <a:ea typeface="Verdana"/>
                          <a:cs typeface="Open Sans"/>
                        </a:rPr>
                        <a:t>Anxious</a:t>
                      </a:r>
                      <a:endParaRPr lang="en-US"/>
                    </a:p>
                    <a:p>
                      <a:pPr marL="370205" lvl="0" indent="-285750">
                        <a:lnSpc>
                          <a:spcPct val="100000"/>
                        </a:lnSpc>
                        <a:buFont typeface="Arial" panose="020B0604020202020204" pitchFamily="34" charset="0"/>
                        <a:buChar char="•"/>
                      </a:pPr>
                      <a:r>
                        <a:rPr lang="en-US" sz="2100" spc="-55">
                          <a:latin typeface="+mn-lt"/>
                          <a:ea typeface="Verdana"/>
                          <a:cs typeface="Open Sans"/>
                        </a:rPr>
                        <a:t>doubtful</a:t>
                      </a:r>
                    </a:p>
                    <a:p>
                      <a:pPr marL="84455">
                        <a:lnSpc>
                          <a:spcPct val="100000"/>
                        </a:lnSpc>
                      </a:pPr>
                      <a:r>
                        <a:rPr lang="en-US" sz="2100" b="1" spc="-55">
                          <a:latin typeface="+mn-lt"/>
                          <a:ea typeface="Verdana"/>
                          <a:cs typeface="Open Sans"/>
                        </a:rPr>
                        <a:t>After using our platform:</a:t>
                      </a:r>
                    </a:p>
                    <a:p>
                      <a:pPr marL="84455" lvl="0" indent="0">
                        <a:lnSpc>
                          <a:spcPct val="100000"/>
                        </a:lnSpc>
                        <a:buNone/>
                      </a:pPr>
                      <a:r>
                        <a:rPr lang="en-US" sz="2100" b="0" i="0" u="none" strike="noStrike" spc="-55" noProof="0"/>
                        <a:t>The overwhelming choice leads to frustration, stress, and dissatisfaction.</a:t>
                      </a:r>
                      <a:endParaRPr lang="en-US"/>
                    </a:p>
                  </a:txBody>
                  <a:tcPr marL="0" marR="0" marT="83334" marB="0">
                    <a:lnL w="28575">
                      <a:solidFill>
                        <a:srgbClr val="1F497D"/>
                      </a:solidFill>
                      <a:prstDash val="solid"/>
                    </a:lnL>
                    <a:lnR w="28575">
                      <a:solidFill>
                        <a:srgbClr val="1F497D"/>
                      </a:solidFill>
                      <a:prstDash val="solid"/>
                    </a:lnR>
                    <a:lnT w="28575">
                      <a:solidFill>
                        <a:srgbClr val="1F497D"/>
                      </a:solidFill>
                      <a:prstDash val="solid"/>
                    </a:lnT>
                    <a:solidFill>
                      <a:schemeClr val="accent1">
                        <a:lumMod val="20000"/>
                        <a:lumOff val="80000"/>
                      </a:schemeClr>
                    </a:solidFill>
                  </a:tcPr>
                </a:tc>
                <a:tc rowSpan="2">
                  <a:txBody>
                    <a:bodyPr/>
                    <a:lstStyle/>
                    <a:p>
                      <a:pPr marL="85725">
                        <a:lnSpc>
                          <a:spcPct val="100000"/>
                        </a:lnSpc>
                        <a:spcBef>
                          <a:spcPts val="640"/>
                        </a:spcBef>
                      </a:pPr>
                      <a:r>
                        <a:rPr lang="en-US" sz="2400" b="1" kern="1200" spc="-130">
                          <a:solidFill>
                            <a:schemeClr val="tx1"/>
                          </a:solidFill>
                          <a:latin typeface="Verdana"/>
                          <a:ea typeface="Verdana"/>
                          <a:cs typeface="Open Sans"/>
                        </a:rPr>
                        <a:t>ALTERNATIVE</a:t>
                      </a:r>
                      <a:r>
                        <a:rPr lang="en-US" sz="2400" b="1" spc="-155">
                          <a:latin typeface="Verdana"/>
                          <a:ea typeface="Verdana"/>
                          <a:cs typeface="Open Sans"/>
                        </a:rPr>
                        <a:t> </a:t>
                      </a:r>
                      <a:r>
                        <a:rPr lang="en-US" sz="2400" b="1" kern="1200" spc="-130">
                          <a:solidFill>
                            <a:schemeClr val="tx1"/>
                          </a:solidFill>
                          <a:latin typeface="Verdana"/>
                          <a:ea typeface="Verdana"/>
                          <a:cs typeface="Open Sans"/>
                        </a:rPr>
                        <a:t>SHORTCOMINGS</a:t>
                      </a:r>
                    </a:p>
                    <a:p>
                      <a:pPr marL="85725" marR="247015">
                        <a:lnSpc>
                          <a:spcPct val="100000"/>
                        </a:lnSpc>
                      </a:pPr>
                      <a:r>
                        <a:rPr lang="en-US" sz="2400" b="1" spc="-50">
                          <a:latin typeface="+mn-lt"/>
                          <a:ea typeface="Verdana"/>
                          <a:cs typeface="Open Sans"/>
                        </a:rPr>
                        <a:t>Disadvantages of Current Alternatives:</a:t>
                      </a:r>
                    </a:p>
                    <a:p>
                      <a:pPr marL="428625" marR="247015" indent="-342900">
                        <a:lnSpc>
                          <a:spcPct val="100000"/>
                        </a:lnSpc>
                        <a:buFont typeface="Arial" panose="020B0604020202020204" pitchFamily="34" charset="0"/>
                        <a:buChar char="•"/>
                      </a:pPr>
                      <a:r>
                        <a:rPr lang="en-US" sz="2100" b="1" spc="-50">
                          <a:latin typeface="+mn-lt"/>
                          <a:ea typeface="Verdana"/>
                          <a:cs typeface="Open Sans"/>
                        </a:rPr>
                        <a:t>Lack of Personalization: </a:t>
                      </a:r>
                      <a:r>
                        <a:rPr lang="en-US" sz="2100" spc="-50">
                          <a:latin typeface="+mn-lt"/>
                          <a:ea typeface="Verdana"/>
                          <a:cs typeface="Open Sans"/>
                        </a:rPr>
                        <a:t>Comparison sites and generic reviews don't tailor recommendations to individual user needs or preferences.</a:t>
                      </a:r>
                    </a:p>
                    <a:p>
                      <a:pPr marL="428625" marR="247015" indent="-342900">
                        <a:lnSpc>
                          <a:spcPct val="100000"/>
                        </a:lnSpc>
                        <a:buFont typeface="Arial" panose="020B0604020202020204" pitchFamily="34" charset="0"/>
                        <a:buChar char="•"/>
                      </a:pPr>
                      <a:r>
                        <a:rPr lang="en-US" sz="2100" b="1" spc="-50">
                          <a:latin typeface="+mn-lt"/>
                          <a:ea typeface="Verdana"/>
                          <a:cs typeface="Open Sans"/>
                        </a:rPr>
                        <a:t>Time-Consuming Process: </a:t>
                      </a:r>
                      <a:r>
                        <a:rPr lang="en-US" sz="2100" spc="-50">
                          <a:latin typeface="+mn-lt"/>
                          <a:ea typeface="Verdana"/>
                          <a:cs typeface="Open Sans"/>
                        </a:rPr>
                        <a:t>Users spend significant time manually researching and comparing products across multiple sites.</a:t>
                      </a:r>
                    </a:p>
                    <a:p>
                      <a:pPr marL="428625" marR="247015" indent="-342900">
                        <a:lnSpc>
                          <a:spcPct val="100000"/>
                        </a:lnSpc>
                        <a:buFont typeface="Arial" panose="020B0604020202020204" pitchFamily="34" charset="0"/>
                        <a:buChar char="•"/>
                      </a:pPr>
                      <a:r>
                        <a:rPr lang="en-US" sz="2100" b="1" spc="-50">
                          <a:latin typeface="+mn-lt"/>
                          <a:ea typeface="Verdana"/>
                          <a:cs typeface="Open Sans"/>
                        </a:rPr>
                        <a:t>Outdated Information: </a:t>
                      </a:r>
                      <a:r>
                        <a:rPr lang="en-US" sz="2100" spc="-50">
                          <a:latin typeface="+mn-lt"/>
                          <a:ea typeface="Verdana"/>
                          <a:cs typeface="Open Sans"/>
                        </a:rPr>
                        <a:t>Many reviews or comparisons lack updates on the latest products or current promotions.</a:t>
                      </a:r>
                    </a:p>
                    <a:p>
                      <a:pPr marL="428625" marR="247015" indent="-342900">
                        <a:lnSpc>
                          <a:spcPct val="100000"/>
                        </a:lnSpc>
                        <a:buFont typeface="Arial" panose="020B0604020202020204" pitchFamily="34" charset="0"/>
                        <a:buChar char="•"/>
                      </a:pPr>
                      <a:r>
                        <a:rPr lang="en-US" sz="2100" b="1" spc="-50">
                          <a:latin typeface="+mn-lt"/>
                          <a:ea typeface="Verdana"/>
                          <a:cs typeface="Open Sans"/>
                        </a:rPr>
                        <a:t>Limited Trustworthiness: </a:t>
                      </a:r>
                      <a:r>
                        <a:rPr lang="en-US" sz="2100" spc="-50">
                          <a:latin typeface="+mn-lt"/>
                          <a:ea typeface="Verdana"/>
                          <a:cs typeface="Open Sans"/>
                        </a:rPr>
                        <a:t>Users often question the authenticity of generic reviews, suspecting bias or hidden sponsorships.</a:t>
                      </a:r>
                      <a:endParaRPr lang="en-US" sz="2100">
                        <a:latin typeface="+mn-lt"/>
                      </a:endParaRPr>
                    </a:p>
                  </a:txBody>
                  <a:tcPr marL="0" marR="0" marT="83334" marB="0">
                    <a:lnL w="28575">
                      <a:solidFill>
                        <a:srgbClr val="1F497D"/>
                      </a:solidFill>
                      <a:prstDash val="solid"/>
                    </a:lnL>
                    <a:lnR w="28575">
                      <a:solidFill>
                        <a:srgbClr val="1F497D"/>
                      </a:solidFill>
                      <a:prstDash val="solid"/>
                    </a:lnR>
                    <a:lnT w="28575">
                      <a:solidFill>
                        <a:srgbClr val="1F497D"/>
                      </a:solidFill>
                      <a:prstDash val="solid"/>
                    </a:lnT>
                    <a:lnB w="28575">
                      <a:solidFill>
                        <a:srgbClr val="1F497D"/>
                      </a:solidFill>
                      <a:prstDash val="solid"/>
                    </a:lnB>
                    <a:solidFill>
                      <a:schemeClr val="accent1">
                        <a:lumMod val="20000"/>
                        <a:lumOff val="80000"/>
                      </a:schemeClr>
                    </a:solidFill>
                  </a:tcPr>
                </a:tc>
                <a:extLst>
                  <a:ext uri="{0D108BD9-81ED-4DB2-BD59-A6C34878D82A}">
                    <a16:rowId xmlns:a16="http://schemas.microsoft.com/office/drawing/2014/main" val="10001"/>
                  </a:ext>
                </a:extLst>
              </a:tr>
              <a:tr h="3085280">
                <a:tc vMerge="1">
                  <a:txBody>
                    <a:bodyPr/>
                    <a:lstStyle/>
                    <a:p>
                      <a:endParaRPr/>
                    </a:p>
                  </a:txBody>
                  <a:tcPr marL="0" marR="0" marT="81280" marB="0">
                    <a:lnL w="9525">
                      <a:solidFill>
                        <a:srgbClr val="FBBD00"/>
                      </a:solidFill>
                      <a:prstDash val="solid"/>
                    </a:lnL>
                    <a:lnR w="12700">
                      <a:solidFill>
                        <a:srgbClr val="FBBD00"/>
                      </a:solidFill>
                      <a:prstDash val="solid"/>
                    </a:lnR>
                    <a:lnT w="9525">
                      <a:solidFill>
                        <a:srgbClr val="FBBD00"/>
                      </a:solidFill>
                      <a:prstDash val="solid"/>
                    </a:lnT>
                    <a:lnB w="9525">
                      <a:solidFill>
                        <a:srgbClr val="FBBD00"/>
                      </a:solidFill>
                      <a:prstDash val="solid"/>
                    </a:lnB>
                  </a:tcPr>
                </a:tc>
                <a:tc>
                  <a:txBody>
                    <a:bodyPr/>
                    <a:lstStyle/>
                    <a:p>
                      <a:pPr marL="84455">
                        <a:lnSpc>
                          <a:spcPct val="100000"/>
                        </a:lnSpc>
                        <a:spcBef>
                          <a:spcPts val="795"/>
                        </a:spcBef>
                      </a:pPr>
                      <a:r>
                        <a:rPr lang="en-US" sz="2400" b="1" kern="1200" spc="-130">
                          <a:solidFill>
                            <a:schemeClr val="tx1"/>
                          </a:solidFill>
                          <a:latin typeface="Verdana"/>
                          <a:ea typeface="Verdana"/>
                          <a:cs typeface="Open Sans"/>
                        </a:rPr>
                        <a:t>QUANTIFIABLE</a:t>
                      </a:r>
                      <a:r>
                        <a:rPr lang="en-US" sz="2400" b="1" spc="-145">
                          <a:latin typeface="Verdana"/>
                          <a:ea typeface="Verdana"/>
                          <a:cs typeface="Open Sans"/>
                        </a:rPr>
                        <a:t> IMPACT</a:t>
                      </a:r>
                      <a:endParaRPr lang="en-US" sz="2400">
                        <a:latin typeface="Verdana"/>
                        <a:ea typeface="Verdana"/>
                        <a:cs typeface="Open Sans"/>
                      </a:endParaRPr>
                    </a:p>
                    <a:p>
                      <a:pPr marL="427355" marR="474345" indent="-342900">
                        <a:lnSpc>
                          <a:spcPct val="100000"/>
                        </a:lnSpc>
                        <a:buFont typeface="Arial" panose="020B0604020202020204" pitchFamily="34" charset="0"/>
                        <a:buChar char="•"/>
                      </a:pPr>
                      <a:r>
                        <a:rPr lang="en-US" sz="2100" b="1"/>
                        <a:t>Time savings:</a:t>
                      </a:r>
                      <a:r>
                        <a:rPr lang="en-US" sz="2100"/>
                        <a:t> On average, customers will reduce their research and comparison time by </a:t>
                      </a:r>
                      <a:r>
                        <a:rPr lang="en-US" sz="2100" b="1"/>
                        <a:t>50%</a:t>
                      </a:r>
                      <a:r>
                        <a:rPr lang="en-US" sz="2100"/>
                        <a:t> by using our platform instead of traditional research methods.</a:t>
                      </a:r>
                    </a:p>
                    <a:p>
                      <a:pPr marL="427355" marR="474345" indent="-342900">
                        <a:lnSpc>
                          <a:spcPct val="100000"/>
                        </a:lnSpc>
                        <a:buFont typeface="Arial" panose="020B0604020202020204" pitchFamily="34" charset="0"/>
                        <a:buChar char="•"/>
                      </a:pPr>
                      <a:r>
                        <a:rPr lang="en-US" sz="2100" b="1"/>
                        <a:t>Revenue growth:</a:t>
                      </a:r>
                      <a:r>
                        <a:rPr lang="en-US" sz="2100"/>
                        <a:t> Projected monthly growth rate of </a:t>
                      </a:r>
                      <a:r>
                        <a:rPr lang="en-US" sz="2100" b="1"/>
                        <a:t>10-15%</a:t>
                      </a:r>
                      <a:r>
                        <a:rPr lang="en-US" sz="2100"/>
                        <a:t> from affiliate partnerships and user engagement.</a:t>
                      </a:r>
                    </a:p>
                  </a:txBody>
                  <a:tcPr marL="0" marR="0" marT="0" marB="0">
                    <a:lnL w="28575">
                      <a:solidFill>
                        <a:srgbClr val="1F497D"/>
                      </a:solidFill>
                      <a:prstDash val="solid"/>
                    </a:lnL>
                    <a:lnR w="28575">
                      <a:solidFill>
                        <a:srgbClr val="1F497D"/>
                      </a:solidFill>
                      <a:prstDash val="solid"/>
                    </a:lnR>
                    <a:lnB w="28575">
                      <a:solidFill>
                        <a:srgbClr val="1F497D"/>
                      </a:solidFill>
                      <a:prstDash val="solid"/>
                    </a:lnB>
                    <a:solidFill>
                      <a:schemeClr val="bg1">
                        <a:lumMod val="95000"/>
                      </a:schemeClr>
                    </a:solidFill>
                  </a:tcPr>
                </a:tc>
                <a:tc vMerge="1">
                  <a:txBody>
                    <a:bodyPr/>
                    <a:lstStyle/>
                    <a:p>
                      <a:endParaRPr/>
                    </a:p>
                  </a:txBody>
                  <a:tcPr marL="0" marR="0" marT="81280" marB="0">
                    <a:lnL w="9525">
                      <a:solidFill>
                        <a:srgbClr val="FBBD00"/>
                      </a:solidFill>
                      <a:prstDash val="solid"/>
                    </a:lnL>
                    <a:lnR w="9525">
                      <a:solidFill>
                        <a:srgbClr val="FBBD00"/>
                      </a:solidFill>
                      <a:prstDash val="solid"/>
                    </a:lnR>
                    <a:lnT w="9525">
                      <a:solidFill>
                        <a:srgbClr val="FBBD00"/>
                      </a:solidFill>
                      <a:prstDash val="solid"/>
                    </a:lnT>
                    <a:lnB w="9525">
                      <a:solidFill>
                        <a:srgbClr val="FBBD00"/>
                      </a:solidFill>
                      <a:prstDash val="solid"/>
                    </a:lnB>
                  </a:tcPr>
                </a:tc>
                <a:extLst>
                  <a:ext uri="{0D108BD9-81ED-4DB2-BD59-A6C34878D82A}">
                    <a16:rowId xmlns:a16="http://schemas.microsoft.com/office/drawing/2014/main" val="10002"/>
                  </a:ext>
                </a:extLst>
              </a:tr>
            </a:tbl>
          </a:graphicData>
        </a:graphic>
      </p:graphicFrame>
      <p:sp>
        <p:nvSpPr>
          <p:cNvPr id="3" name="object 3"/>
          <p:cNvSpPr txBox="1">
            <a:spLocks noGrp="1"/>
          </p:cNvSpPr>
          <p:nvPr>
            <p:ph type="title"/>
          </p:nvPr>
        </p:nvSpPr>
        <p:spPr>
          <a:xfrm>
            <a:off x="240990" y="-273831"/>
            <a:ext cx="15182035" cy="984680"/>
          </a:xfrm>
          <a:prstGeom prst="rect">
            <a:avLst/>
          </a:prstGeom>
        </p:spPr>
        <p:txBody>
          <a:bodyPr vert="horz" wrap="square" lIns="0" tIns="12370" rIns="0" bIns="0" rtlCol="0" anchor="ctr">
            <a:spAutoFit/>
          </a:bodyPr>
          <a:lstStyle/>
          <a:p>
            <a:pPr>
              <a:lnSpc>
                <a:spcPts val="8747"/>
              </a:lnSpc>
              <a:spcBef>
                <a:spcPts val="97"/>
              </a:spcBef>
            </a:pPr>
            <a:r>
              <a:rPr lang="en-IN" sz="4000" b="1">
                <a:solidFill>
                  <a:schemeClr val="tx1"/>
                </a:solidFill>
                <a:latin typeface="+mn-lt"/>
                <a:ea typeface="+mn-ea"/>
                <a:cs typeface="Times New Roman"/>
              </a:rPr>
              <a:t>Problem/Opportunity</a:t>
            </a:r>
            <a:endParaRPr lang="en-US" sz="4800" b="1">
              <a:solidFill>
                <a:schemeClr val="tx1"/>
              </a:solidFill>
              <a:latin typeface="+mn-lt"/>
              <a:ea typeface="+mn-ea"/>
              <a:cs typeface="Times New Roman"/>
            </a:endParaRPr>
          </a:p>
        </p:txBody>
      </p:sp>
      <p:sp>
        <p:nvSpPr>
          <p:cNvPr id="5" name="Rectangle 4"/>
          <p:cNvSpPr/>
          <p:nvPr/>
        </p:nvSpPr>
        <p:spPr>
          <a:xfrm>
            <a:off x="609598" y="7641428"/>
            <a:ext cx="9144000" cy="1110560"/>
          </a:xfrm>
          <a:prstGeom prst="rect">
            <a:avLst/>
          </a:prstGeom>
        </p:spPr>
        <p:txBody>
          <a:bodyPr>
            <a:spAutoFit/>
          </a:bodyPr>
          <a:lstStyle/>
          <a:p>
            <a:endParaRPr lang="en-US"/>
          </a:p>
          <a:p>
            <a:pPr marL="93102">
              <a:spcBef>
                <a:spcPts val="195"/>
              </a:spcBef>
            </a:pPr>
            <a:endParaRPr lang="en-US" sz="1050" spc="-82">
              <a:latin typeface="Verdana" panose="020B0604030504040204" pitchFamily="34" charset="0"/>
              <a:ea typeface="Verdana" panose="020B0604030504040204" pitchFamily="34" charset="0"/>
              <a:cs typeface="Open Sans" panose="020B0606030504020204" pitchFamily="34" charset="0"/>
            </a:endParaRPr>
          </a:p>
          <a:p>
            <a:endParaRPr lang="en-US"/>
          </a:p>
          <a:p>
            <a:endParaRPr lang="en-IN"/>
          </a:p>
        </p:txBody>
      </p:sp>
      <p:sp>
        <p:nvSpPr>
          <p:cNvPr id="7" name="Rectangle 6">
            <a:extLst>
              <a:ext uri="{FF2B5EF4-FFF2-40B4-BE49-F238E27FC236}">
                <a16:creationId xmlns:a16="http://schemas.microsoft.com/office/drawing/2014/main" id="{626D3EB9-3F03-831F-B530-F9C3257FFB11}"/>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7C081A-1220-8A2D-0792-280D8280D351}"/>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FC013A8-6E94-3D10-58F6-7ACF9C769BC1}"/>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FCE5026-9EE3-6421-4082-06C8AABF3EB4}"/>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E1171F3-7BEE-42CD-80F3-9D0D57CBB8C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259575" y="84045"/>
            <a:ext cx="1926451" cy="1926451"/>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2803195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5"/>
          <p:cNvSpPr txBox="1"/>
          <p:nvPr/>
        </p:nvSpPr>
        <p:spPr>
          <a:xfrm>
            <a:off x="457200" y="217695"/>
            <a:ext cx="12338484" cy="1039900"/>
          </a:xfrm>
          <a:prstGeom prst="rect">
            <a:avLst/>
          </a:prstGeom>
        </p:spPr>
        <p:txBody>
          <a:bodyPr wrap="square" lIns="0" tIns="0" rIns="0" bIns="0" rtlCol="0" anchor="t">
            <a:spAutoFit/>
          </a:bodyPr>
          <a:lstStyle/>
          <a:p>
            <a:pPr>
              <a:lnSpc>
                <a:spcPts val="8747"/>
              </a:lnSpc>
              <a:spcBef>
                <a:spcPts val="97"/>
              </a:spcBef>
            </a:pPr>
            <a:r>
              <a:rPr lang="en-US" sz="5400" b="1"/>
              <a:t>Problem Interviews And Surveys Results  </a:t>
            </a:r>
          </a:p>
        </p:txBody>
      </p:sp>
      <p:sp>
        <p:nvSpPr>
          <p:cNvPr id="17" name="Rectangle 16"/>
          <p:cNvSpPr/>
          <p:nvPr/>
        </p:nvSpPr>
        <p:spPr>
          <a:xfrm>
            <a:off x="452438" y="1438544"/>
            <a:ext cx="8258176" cy="4031873"/>
          </a:xfrm>
          <a:prstGeom prst="rect">
            <a:avLst/>
          </a:prstGeom>
          <a:noFill/>
        </p:spPr>
        <p:txBody>
          <a:bodyPr wrap="square" lIns="91440" tIns="45720" rIns="91440" bIns="45720" anchor="t">
            <a:spAutoFit/>
          </a:bodyPr>
          <a:lstStyle/>
          <a:p>
            <a:pPr>
              <a:buFont typeface="Arial" panose="020B0604020202020204" pitchFamily="34" charset="0"/>
              <a:buChar char="•"/>
            </a:pPr>
            <a:r>
              <a:rPr lang="pt-BR" sz="3200">
                <a:ea typeface="+mn-lt"/>
                <a:cs typeface="+mn-lt"/>
              </a:rPr>
              <a:t> </a:t>
            </a:r>
            <a:r>
              <a:rPr lang="pt-BR" sz="3200" err="1">
                <a:ea typeface="+mn-lt"/>
                <a:cs typeface="+mn-lt"/>
              </a:rPr>
              <a:t>We</a:t>
            </a:r>
            <a:r>
              <a:rPr lang="pt-BR" sz="3200">
                <a:ea typeface="+mn-lt"/>
                <a:cs typeface="+mn-lt"/>
              </a:rPr>
              <a:t> </a:t>
            </a:r>
            <a:r>
              <a:rPr lang="pt-BR" sz="3200" err="1">
                <a:ea typeface="+mn-lt"/>
                <a:cs typeface="+mn-lt"/>
              </a:rPr>
              <a:t>interviewed</a:t>
            </a:r>
            <a:r>
              <a:rPr lang="pt-BR" sz="3200">
                <a:ea typeface="+mn-lt"/>
                <a:cs typeface="+mn-lt"/>
              </a:rPr>
              <a:t> 22 </a:t>
            </a:r>
            <a:r>
              <a:rPr lang="pt-BR" sz="3200" err="1">
                <a:ea typeface="+mn-lt"/>
                <a:cs typeface="+mn-lt"/>
              </a:rPr>
              <a:t>customers</a:t>
            </a:r>
            <a:r>
              <a:rPr lang="pt-BR" sz="3200">
                <a:ea typeface="+mn-lt"/>
                <a:cs typeface="+mn-lt"/>
              </a:rPr>
              <a:t> </a:t>
            </a:r>
            <a:r>
              <a:rPr lang="pt-BR" sz="3200" err="1">
                <a:ea typeface="+mn-lt"/>
                <a:cs typeface="+mn-lt"/>
              </a:rPr>
              <a:t>through</a:t>
            </a:r>
            <a:r>
              <a:rPr lang="pt-BR" sz="3200">
                <a:ea typeface="+mn-lt"/>
                <a:cs typeface="+mn-lt"/>
              </a:rPr>
              <a:t> online </a:t>
            </a:r>
            <a:r>
              <a:rPr lang="pt-BR" sz="3200" err="1">
                <a:ea typeface="+mn-lt"/>
                <a:cs typeface="+mn-lt"/>
              </a:rPr>
              <a:t>mode</a:t>
            </a:r>
            <a:r>
              <a:rPr lang="pt-BR" sz="3200">
                <a:ea typeface="+mn-lt"/>
                <a:cs typeface="+mn-lt"/>
              </a:rPr>
              <a:t>.</a:t>
            </a:r>
            <a:endParaRPr lang="en-US">
              <a:ea typeface="Calibri"/>
              <a:cs typeface="Calibri"/>
            </a:endParaRPr>
          </a:p>
          <a:p>
            <a:pPr>
              <a:buFont typeface="Arial" panose="020B0604020202020204" pitchFamily="34" charset="0"/>
              <a:buChar char="•"/>
            </a:pPr>
            <a:endParaRPr lang="pt-BR" sz="3200">
              <a:ea typeface="+mn-lt"/>
              <a:cs typeface="+mn-lt"/>
            </a:endParaRPr>
          </a:p>
          <a:p>
            <a:pPr>
              <a:buFont typeface="Arial" panose="020B0604020202020204" pitchFamily="34" charset="0"/>
              <a:buChar char="•"/>
            </a:pPr>
            <a:r>
              <a:rPr lang="pt-BR" sz="3200">
                <a:ea typeface="+mn-lt"/>
                <a:cs typeface="+mn-lt"/>
              </a:rPr>
              <a:t> Out </a:t>
            </a:r>
            <a:r>
              <a:rPr lang="pt-BR" sz="3200" err="1">
                <a:ea typeface="+mn-lt"/>
                <a:cs typeface="+mn-lt"/>
              </a:rPr>
              <a:t>of</a:t>
            </a:r>
            <a:r>
              <a:rPr lang="pt-BR" sz="3200">
                <a:ea typeface="+mn-lt"/>
                <a:cs typeface="+mn-lt"/>
              </a:rPr>
              <a:t> </a:t>
            </a:r>
            <a:r>
              <a:rPr lang="pt-BR" sz="3200" err="1">
                <a:ea typeface="+mn-lt"/>
                <a:cs typeface="+mn-lt"/>
              </a:rPr>
              <a:t>them</a:t>
            </a:r>
            <a:r>
              <a:rPr lang="pt-BR" sz="3200">
                <a:ea typeface="+mn-lt"/>
                <a:cs typeface="+mn-lt"/>
              </a:rPr>
              <a:t>, 16 </a:t>
            </a:r>
            <a:r>
              <a:rPr lang="pt-BR" sz="3200" err="1">
                <a:ea typeface="+mn-lt"/>
                <a:cs typeface="+mn-lt"/>
              </a:rPr>
              <a:t>identified</a:t>
            </a:r>
            <a:r>
              <a:rPr lang="pt-BR" sz="3200">
                <a:ea typeface="+mn-lt"/>
                <a:cs typeface="+mn-lt"/>
              </a:rPr>
              <a:t> </a:t>
            </a:r>
            <a:r>
              <a:rPr lang="pt-BR" sz="3200" err="1">
                <a:ea typeface="+mn-lt"/>
                <a:cs typeface="+mn-lt"/>
              </a:rPr>
              <a:t>the</a:t>
            </a:r>
            <a:r>
              <a:rPr lang="pt-BR" sz="3200">
                <a:ea typeface="+mn-lt"/>
                <a:cs typeface="+mn-lt"/>
              </a:rPr>
              <a:t> </a:t>
            </a:r>
            <a:r>
              <a:rPr lang="pt-BR" sz="3200" err="1">
                <a:ea typeface="+mn-lt"/>
                <a:cs typeface="+mn-lt"/>
              </a:rPr>
              <a:t>problem</a:t>
            </a:r>
            <a:r>
              <a:rPr lang="pt-BR" sz="3200">
                <a:ea typeface="+mn-lt"/>
                <a:cs typeface="+mn-lt"/>
              </a:rPr>
              <a:t> as </a:t>
            </a:r>
            <a:r>
              <a:rPr lang="pt-BR" sz="3200" err="1">
                <a:ea typeface="+mn-lt"/>
                <a:cs typeface="+mn-lt"/>
              </a:rPr>
              <a:t>significant</a:t>
            </a:r>
            <a:r>
              <a:rPr lang="pt-BR" sz="3200">
                <a:ea typeface="+mn-lt"/>
                <a:cs typeface="+mn-lt"/>
              </a:rPr>
              <a:t>.</a:t>
            </a:r>
            <a:endParaRPr lang="pt-BR">
              <a:ea typeface="Calibri"/>
              <a:cs typeface="Calibri"/>
            </a:endParaRPr>
          </a:p>
          <a:p>
            <a:pPr>
              <a:buFont typeface="Arial" panose="020B0604020202020204" pitchFamily="34" charset="0"/>
              <a:buChar char="•"/>
            </a:pPr>
            <a:endParaRPr lang="pt-BR" sz="3200">
              <a:ea typeface="+mn-lt"/>
              <a:cs typeface="+mn-lt"/>
            </a:endParaRPr>
          </a:p>
          <a:p>
            <a:pPr>
              <a:buFont typeface="Arial" panose="020B0604020202020204" pitchFamily="34" charset="0"/>
              <a:buChar char="•"/>
            </a:pPr>
            <a:r>
              <a:rPr lang="pt-BR" sz="3200">
                <a:ea typeface="+mn-lt"/>
                <a:cs typeface="+mn-lt"/>
              </a:rPr>
              <a:t> </a:t>
            </a:r>
            <a:r>
              <a:rPr lang="pt-BR" sz="3200" err="1">
                <a:ea typeface="+mn-lt"/>
                <a:cs typeface="+mn-lt"/>
              </a:rPr>
              <a:t>These</a:t>
            </a:r>
            <a:r>
              <a:rPr lang="pt-BR" sz="3200">
                <a:ea typeface="+mn-lt"/>
                <a:cs typeface="+mn-lt"/>
              </a:rPr>
              <a:t> </a:t>
            </a:r>
            <a:r>
              <a:rPr lang="pt-BR" sz="3200" err="1">
                <a:ea typeface="+mn-lt"/>
                <a:cs typeface="+mn-lt"/>
              </a:rPr>
              <a:t>customers</a:t>
            </a:r>
            <a:r>
              <a:rPr lang="pt-BR" sz="3200">
                <a:ea typeface="+mn-lt"/>
                <a:cs typeface="+mn-lt"/>
              </a:rPr>
              <a:t> </a:t>
            </a:r>
            <a:r>
              <a:rPr lang="pt-BR" sz="3200" err="1">
                <a:ea typeface="+mn-lt"/>
                <a:cs typeface="+mn-lt"/>
              </a:rPr>
              <a:t>expressed</a:t>
            </a:r>
            <a:r>
              <a:rPr lang="pt-BR" sz="3200">
                <a:ea typeface="+mn-lt"/>
                <a:cs typeface="+mn-lt"/>
              </a:rPr>
              <a:t> a </a:t>
            </a:r>
            <a:r>
              <a:rPr lang="pt-BR" sz="3200" err="1">
                <a:ea typeface="+mn-lt"/>
                <a:cs typeface="+mn-lt"/>
              </a:rPr>
              <a:t>strong</a:t>
            </a:r>
            <a:r>
              <a:rPr lang="pt-BR" sz="3200">
                <a:ea typeface="+mn-lt"/>
                <a:cs typeface="+mn-lt"/>
              </a:rPr>
              <a:t> </a:t>
            </a:r>
            <a:r>
              <a:rPr lang="pt-BR" sz="3200" err="1">
                <a:ea typeface="+mn-lt"/>
                <a:cs typeface="+mn-lt"/>
              </a:rPr>
              <a:t>interest</a:t>
            </a:r>
            <a:r>
              <a:rPr lang="pt-BR" sz="3200">
                <a:ea typeface="+mn-lt"/>
                <a:cs typeface="+mn-lt"/>
              </a:rPr>
              <a:t> in </a:t>
            </a:r>
            <a:r>
              <a:rPr lang="pt-BR" sz="3200" err="1">
                <a:ea typeface="+mn-lt"/>
                <a:cs typeface="+mn-lt"/>
              </a:rPr>
              <a:t>the</a:t>
            </a:r>
            <a:r>
              <a:rPr lang="pt-BR" sz="3200">
                <a:ea typeface="+mn-lt"/>
                <a:cs typeface="+mn-lt"/>
              </a:rPr>
              <a:t> </a:t>
            </a:r>
            <a:r>
              <a:rPr lang="pt-BR" sz="3200" err="1">
                <a:ea typeface="+mn-lt"/>
                <a:cs typeface="+mn-lt"/>
              </a:rPr>
              <a:t>solution</a:t>
            </a:r>
            <a:r>
              <a:rPr lang="pt-BR" sz="3200">
                <a:ea typeface="+mn-lt"/>
                <a:cs typeface="+mn-lt"/>
              </a:rPr>
              <a:t> </a:t>
            </a:r>
            <a:r>
              <a:rPr lang="pt-BR" sz="3200" err="1">
                <a:ea typeface="+mn-lt"/>
                <a:cs typeface="+mn-lt"/>
              </a:rPr>
              <a:t>we</a:t>
            </a:r>
            <a:r>
              <a:rPr lang="pt-BR" sz="3200">
                <a:ea typeface="+mn-lt"/>
                <a:cs typeface="+mn-lt"/>
              </a:rPr>
              <a:t> </a:t>
            </a:r>
            <a:r>
              <a:rPr lang="pt-BR" sz="3200" err="1">
                <a:ea typeface="+mn-lt"/>
                <a:cs typeface="+mn-lt"/>
              </a:rPr>
              <a:t>propose</a:t>
            </a:r>
            <a:r>
              <a:rPr lang="pt-BR" sz="3200">
                <a:ea typeface="+mn-lt"/>
                <a:cs typeface="+mn-lt"/>
              </a:rPr>
              <a:t>.</a:t>
            </a:r>
            <a:endParaRPr lang="pt-BR"/>
          </a:p>
        </p:txBody>
      </p:sp>
      <p:sp>
        <p:nvSpPr>
          <p:cNvPr id="11" name="Rectangle 10"/>
          <p:cNvSpPr/>
          <p:nvPr/>
        </p:nvSpPr>
        <p:spPr>
          <a:xfrm>
            <a:off x="838200" y="3536969"/>
            <a:ext cx="473206" cy="369332"/>
          </a:xfrm>
          <a:prstGeom prst="rect">
            <a:avLst/>
          </a:prstGeom>
        </p:spPr>
        <p:txBody>
          <a:bodyPr wrap="none">
            <a:spAutoFit/>
          </a:bodyPr>
          <a:lstStyle/>
          <a:p>
            <a:pPr marL="285750" indent="-285750">
              <a:buFont typeface="Arial" panose="020B0604020202020204" pitchFamily="34" charset="0"/>
              <a:buChar char="•"/>
            </a:pPr>
            <a:endParaRPr lang="pt-BR"/>
          </a:p>
        </p:txBody>
      </p:sp>
      <p:sp>
        <p:nvSpPr>
          <p:cNvPr id="5" name="TextBox 4">
            <a:extLst>
              <a:ext uri="{FF2B5EF4-FFF2-40B4-BE49-F238E27FC236}">
                <a16:creationId xmlns:a16="http://schemas.microsoft.com/office/drawing/2014/main" id="{B39BB6DF-F6FA-6855-BCB3-AD1E1827A9E2}"/>
              </a:ext>
            </a:extLst>
          </p:cNvPr>
          <p:cNvSpPr txBox="1"/>
          <p:nvPr/>
        </p:nvSpPr>
        <p:spPr>
          <a:xfrm>
            <a:off x="8890287" y="3245250"/>
            <a:ext cx="2853473" cy="584775"/>
          </a:xfrm>
          <a:prstGeom prst="rect">
            <a:avLst/>
          </a:prstGeom>
          <a:noFill/>
        </p:spPr>
        <p:txBody>
          <a:bodyPr wrap="none" lIns="91440" tIns="45720" rIns="91440" bIns="45720" rtlCol="0" anchor="t">
            <a:spAutoFit/>
          </a:bodyPr>
          <a:lstStyle/>
          <a:p>
            <a:r>
              <a:rPr lang="en-US" sz="3200" b="1"/>
              <a:t>Survey analysis</a:t>
            </a:r>
            <a:r>
              <a:rPr lang="en-US" sz="2800" b="1"/>
              <a:t> </a:t>
            </a:r>
            <a:endParaRPr lang="en-IN" sz="2800" b="1"/>
          </a:p>
        </p:txBody>
      </p:sp>
      <p:sp>
        <p:nvSpPr>
          <p:cNvPr id="7" name="Rectangle 6">
            <a:extLst>
              <a:ext uri="{FF2B5EF4-FFF2-40B4-BE49-F238E27FC236}">
                <a16:creationId xmlns:a16="http://schemas.microsoft.com/office/drawing/2014/main" id="{C1457D9F-5B3C-4C29-4ECD-D2B892D9814C}"/>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46E1BB1-B3E4-6D2C-AFF8-5F511955442F}"/>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11CF9C-880B-F384-2E14-8D31DB638163}"/>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F6012D0-BC4E-067E-B0EB-85658F769DB5}"/>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Forms response chart. Question title: Would you use a platform that automatically shows the top 5 products based on your preferences?. Number of responses: 22 responses.">
            <a:extLst>
              <a:ext uri="{FF2B5EF4-FFF2-40B4-BE49-F238E27FC236}">
                <a16:creationId xmlns:a16="http://schemas.microsoft.com/office/drawing/2014/main" id="{96264068-CD9B-E2F9-7706-8330C0A26C39}"/>
              </a:ext>
            </a:extLst>
          </p:cNvPr>
          <p:cNvPicPr>
            <a:picLocks noChangeAspect="1"/>
          </p:cNvPicPr>
          <p:nvPr/>
        </p:nvPicPr>
        <p:blipFill>
          <a:blip r:embed="rId2"/>
          <a:stretch>
            <a:fillRect/>
          </a:stretch>
        </p:blipFill>
        <p:spPr>
          <a:xfrm>
            <a:off x="12187239" y="7559198"/>
            <a:ext cx="6000750" cy="2612391"/>
          </a:xfrm>
          <a:prstGeom prst="rect">
            <a:avLst/>
          </a:prstGeom>
        </p:spPr>
      </p:pic>
      <p:pic>
        <p:nvPicPr>
          <p:cNvPr id="19" name="Picture 18" descr="Forms response chart. Question title: Which product category would you most likely use our recommendation platform for?. Number of responses: 22 responses.">
            <a:extLst>
              <a:ext uri="{FF2B5EF4-FFF2-40B4-BE49-F238E27FC236}">
                <a16:creationId xmlns:a16="http://schemas.microsoft.com/office/drawing/2014/main" id="{36AA7A69-ECBC-DDA1-8469-4A9A723C5989}"/>
              </a:ext>
            </a:extLst>
          </p:cNvPr>
          <p:cNvPicPr>
            <a:picLocks noChangeAspect="1"/>
          </p:cNvPicPr>
          <p:nvPr/>
        </p:nvPicPr>
        <p:blipFill>
          <a:blip r:embed="rId3"/>
          <a:stretch>
            <a:fillRect/>
          </a:stretch>
        </p:blipFill>
        <p:spPr>
          <a:xfrm>
            <a:off x="12130088" y="4958874"/>
            <a:ext cx="6043613" cy="2583816"/>
          </a:xfrm>
          <a:prstGeom prst="rect">
            <a:avLst/>
          </a:prstGeom>
        </p:spPr>
      </p:pic>
      <p:pic>
        <p:nvPicPr>
          <p:cNvPr id="21" name="Picture 20" descr="Forms response chart. Question title: Would you prefer a platform that provides. Number of responses: 22 responses.">
            <a:extLst>
              <a:ext uri="{FF2B5EF4-FFF2-40B4-BE49-F238E27FC236}">
                <a16:creationId xmlns:a16="http://schemas.microsoft.com/office/drawing/2014/main" id="{24D4E8EB-057B-118F-F07C-023CE57BEAB6}"/>
              </a:ext>
            </a:extLst>
          </p:cNvPr>
          <p:cNvPicPr>
            <a:picLocks noChangeAspect="1"/>
          </p:cNvPicPr>
          <p:nvPr/>
        </p:nvPicPr>
        <p:blipFill>
          <a:blip r:embed="rId4"/>
          <a:stretch>
            <a:fillRect/>
          </a:stretch>
        </p:blipFill>
        <p:spPr>
          <a:xfrm>
            <a:off x="6057900" y="7544911"/>
            <a:ext cx="6157914" cy="2626679"/>
          </a:xfrm>
          <a:prstGeom prst="rect">
            <a:avLst/>
          </a:prstGeom>
        </p:spPr>
      </p:pic>
      <p:pic>
        <p:nvPicPr>
          <p:cNvPr id="22" name="Picture 21" descr="Forms response chart. Question title: If a platform provides affiliate links to e-commerce websites (like Amazon) for easy purchases, would that make you more likely to use it?. Number of responses: 22 responses.">
            <a:extLst>
              <a:ext uri="{FF2B5EF4-FFF2-40B4-BE49-F238E27FC236}">
                <a16:creationId xmlns:a16="http://schemas.microsoft.com/office/drawing/2014/main" id="{5A0F5A50-9FD3-4B8B-E1BA-7953692809F6}"/>
              </a:ext>
            </a:extLst>
          </p:cNvPr>
          <p:cNvPicPr>
            <a:picLocks noChangeAspect="1"/>
          </p:cNvPicPr>
          <p:nvPr/>
        </p:nvPicPr>
        <p:blipFill>
          <a:blip r:embed="rId5"/>
          <a:stretch>
            <a:fillRect/>
          </a:stretch>
        </p:blipFill>
        <p:spPr>
          <a:xfrm>
            <a:off x="12130088" y="2330616"/>
            <a:ext cx="6029326" cy="2625391"/>
          </a:xfrm>
          <a:prstGeom prst="rect">
            <a:avLst/>
          </a:prstGeom>
        </p:spPr>
      </p:pic>
      <p:pic>
        <p:nvPicPr>
          <p:cNvPr id="23" name="Picture 22" descr="Forms response chart. Question title: Would you prefer a platform that provides product recommendations based on. Number of responses: 22 responses.">
            <a:extLst>
              <a:ext uri="{FF2B5EF4-FFF2-40B4-BE49-F238E27FC236}">
                <a16:creationId xmlns:a16="http://schemas.microsoft.com/office/drawing/2014/main" id="{E7A7F49A-5F35-A2E5-3925-D5EAAA18F784}"/>
              </a:ext>
            </a:extLst>
          </p:cNvPr>
          <p:cNvPicPr>
            <a:picLocks noChangeAspect="1"/>
          </p:cNvPicPr>
          <p:nvPr/>
        </p:nvPicPr>
        <p:blipFill>
          <a:blip r:embed="rId6"/>
          <a:stretch>
            <a:fillRect/>
          </a:stretch>
        </p:blipFill>
        <p:spPr>
          <a:xfrm>
            <a:off x="100015" y="7560270"/>
            <a:ext cx="5986462" cy="2624535"/>
          </a:xfrm>
          <a:prstGeom prst="rect">
            <a:avLst/>
          </a:prstGeom>
        </p:spPr>
      </p:pic>
      <p:pic>
        <p:nvPicPr>
          <p:cNvPr id="24" name="Picture 23" descr="Forms response chart. Question title: How long does it usually take you to decide on a product purchase online?. Number of responses: 22 responses.">
            <a:extLst>
              <a:ext uri="{FF2B5EF4-FFF2-40B4-BE49-F238E27FC236}">
                <a16:creationId xmlns:a16="http://schemas.microsoft.com/office/drawing/2014/main" id="{5CF7BE6F-9E93-39DD-B209-1414B1783007}"/>
              </a:ext>
            </a:extLst>
          </p:cNvPr>
          <p:cNvPicPr>
            <a:picLocks noChangeAspect="1"/>
          </p:cNvPicPr>
          <p:nvPr/>
        </p:nvPicPr>
        <p:blipFill>
          <a:blip r:embed="rId7"/>
          <a:stretch>
            <a:fillRect/>
          </a:stretch>
        </p:blipFill>
        <p:spPr>
          <a:xfrm>
            <a:off x="6072188" y="4944587"/>
            <a:ext cx="6057901" cy="2612390"/>
          </a:xfrm>
          <a:prstGeom prst="rect">
            <a:avLst/>
          </a:prstGeom>
        </p:spPr>
      </p:pic>
      <p:pic>
        <p:nvPicPr>
          <p:cNvPr id="20" name="Picture 19">
            <a:extLst>
              <a:ext uri="{FF2B5EF4-FFF2-40B4-BE49-F238E27FC236}">
                <a16:creationId xmlns:a16="http://schemas.microsoft.com/office/drawing/2014/main" id="{62EDDC60-314B-42C5-A3D5-379304A8950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044437" y="84045"/>
            <a:ext cx="2141590" cy="214159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3992274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ext uri="{D42A27DB-BD31-4B8C-83A1-F6EECF244321}">
                <p14:modId xmlns:p14="http://schemas.microsoft.com/office/powerpoint/2010/main" val="69467072"/>
              </p:ext>
            </p:extLst>
          </p:nvPr>
        </p:nvGraphicFramePr>
        <p:xfrm>
          <a:off x="-1" y="3025670"/>
          <a:ext cx="7620000" cy="5502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Rounded Rectangle 18"/>
          <p:cNvSpPr/>
          <p:nvPr/>
        </p:nvSpPr>
        <p:spPr>
          <a:xfrm>
            <a:off x="6793203" y="1686188"/>
            <a:ext cx="10210800" cy="8181711"/>
          </a:xfrm>
          <a:prstGeom prst="roundRect">
            <a:avLst/>
          </a:prstGeom>
          <a:noFill/>
          <a:ln w="57150" cap="flat" cmpd="sng" algn="ctr">
            <a:solidFill>
              <a:schemeClr val="accent1">
                <a:lumMod val="50000"/>
              </a:schemeClr>
            </a:solidFill>
            <a:prstDash val="solid"/>
            <a:miter lim="800000"/>
          </a:ln>
          <a:effectLst/>
        </p:spPr>
        <p:txBody>
          <a:bodyPr lIns="91440" tIns="45720" rIns="91440" bIns="45720" rtlCol="0" anchor="ctr"/>
          <a:lstStyle/>
          <a:p>
            <a:pPr algn="just">
              <a:defRPr/>
            </a:pPr>
            <a:r>
              <a:rPr kumimoji="0" lang="en-IN" sz="2800" b="1" i="0" u="none" strike="noStrike" kern="0" cap="none" spc="0" normalizeH="0" baseline="0" noProof="0">
                <a:ln>
                  <a:noFill/>
                </a:ln>
                <a:effectLst/>
                <a:uLnTx/>
                <a:uFillTx/>
                <a:latin typeface="+mj-lt"/>
              </a:rPr>
              <a:t>How to calculate market size?</a:t>
            </a:r>
            <a:endParaRPr kumimoji="0" lang="en-IN" b="0" i="0" u="none" strike="noStrike" kern="0" cap="none" spc="0" normalizeH="0" baseline="0" noProof="0">
              <a:ln>
                <a:noFill/>
              </a:ln>
              <a:effectLst/>
              <a:uLnTx/>
              <a:uFillTx/>
              <a:latin typeface="+mj-lt"/>
            </a:endParaRPr>
          </a:p>
          <a:p>
            <a:pPr algn="just">
              <a:defRPr/>
            </a:pPr>
            <a:r>
              <a:rPr kumimoji="0" lang="en-IN" sz="2100" b="0" i="0" u="none" strike="noStrike" kern="0" cap="none" spc="0" normalizeH="0" baseline="0" noProof="0">
                <a:ln>
                  <a:noFill/>
                </a:ln>
                <a:effectLst/>
                <a:uLnTx/>
                <a:uFillTx/>
                <a:latin typeface="+mj-lt"/>
              </a:rPr>
              <a:t>1. Start with </a:t>
            </a:r>
            <a:r>
              <a:rPr kumimoji="0" lang="en-IN" sz="2100" b="1" i="0" u="none" strike="noStrike" kern="0" cap="none" spc="0" normalizeH="0" baseline="0" noProof="0">
                <a:ln>
                  <a:noFill/>
                </a:ln>
                <a:effectLst/>
                <a:uLnTx/>
                <a:uFillTx/>
                <a:latin typeface="+mj-lt"/>
              </a:rPr>
              <a:t>Total</a:t>
            </a:r>
            <a:r>
              <a:rPr kumimoji="0" lang="en-IN" sz="2100" b="1" i="0" u="none" strike="noStrike" kern="0" cap="none" spc="0" normalizeH="0" noProof="0">
                <a:ln>
                  <a:noFill/>
                </a:ln>
                <a:effectLst/>
                <a:uLnTx/>
                <a:uFillTx/>
                <a:latin typeface="+mj-lt"/>
              </a:rPr>
              <a:t> Addressable market(</a:t>
            </a:r>
            <a:r>
              <a:rPr kumimoji="0" lang="en-US" sz="2100" b="1" i="0" u="none" strike="noStrike" kern="0" cap="none" spc="0" normalizeH="0" noProof="0">
                <a:ln>
                  <a:noFill/>
                </a:ln>
                <a:effectLst/>
                <a:uLnTx/>
                <a:uFillTx/>
                <a:latin typeface="+mj-lt"/>
              </a:rPr>
              <a:t>TAM</a:t>
            </a:r>
            <a:r>
              <a:rPr kumimoji="0" lang="en-IN" sz="2100" b="1" i="0" u="none" strike="noStrike" kern="0" cap="none" spc="0" normalizeH="0" noProof="0">
                <a:ln>
                  <a:noFill/>
                </a:ln>
                <a:effectLst/>
                <a:uLnTx/>
                <a:uFillTx/>
                <a:latin typeface="+mj-lt"/>
              </a:rPr>
              <a:t>) -</a:t>
            </a:r>
            <a:r>
              <a:rPr kumimoji="0" lang="en-IN" sz="2100" b="0" i="0" u="none" strike="noStrike" kern="0" cap="none" spc="0" normalizeH="0" noProof="0">
                <a:ln>
                  <a:noFill/>
                </a:ln>
                <a:effectLst/>
                <a:uLnTx/>
                <a:uFillTx/>
                <a:latin typeface="+mj-lt"/>
              </a:rPr>
              <a:t> </a:t>
            </a:r>
            <a:r>
              <a:rPr lang="en-IN" sz="2100" b="1"/>
              <a:t>$70 billion</a:t>
            </a:r>
            <a:r>
              <a:rPr lang="en-IN" sz="2100"/>
              <a:t>(overall e-commerce market in India).</a:t>
            </a:r>
            <a:endParaRPr kumimoji="0" lang="en-IN" sz="2100" b="0" i="0" u="none" strike="noStrike" kern="0" cap="none" spc="0" normalizeH="0" noProof="0">
              <a:ln>
                <a:noFill/>
              </a:ln>
              <a:effectLst/>
              <a:uLnTx/>
              <a:uFillTx/>
              <a:latin typeface="+mj-lt"/>
            </a:endParaRPr>
          </a:p>
          <a:p>
            <a:pPr algn="just">
              <a:defRPr/>
            </a:pPr>
            <a:r>
              <a:rPr lang="en-US" sz="2100">
                <a:cs typeface="Calibri"/>
              </a:rPr>
              <a:t>TAM refers to the total market demand for a product or service.</a:t>
            </a:r>
          </a:p>
          <a:p>
            <a:pPr algn="just">
              <a:defRPr/>
            </a:pPr>
            <a:r>
              <a:rPr lang="en-IN" sz="2100" kern="0">
                <a:ea typeface="+mn-lt"/>
                <a:cs typeface="+mn-lt"/>
              </a:rPr>
              <a:t>The TAM for PickDo is estimated at $70 billion, which encompasses the entire e-commerce market in India. This figure provides a broad understanding of the potential market demand, highlighting the extensive reach of e-commerce and the opportunities within it.</a:t>
            </a:r>
            <a:endParaRPr lang="en-US" sz="2100">
              <a:cs typeface="Calibri"/>
            </a:endParaRPr>
          </a:p>
          <a:p>
            <a:pPr algn="just">
              <a:defRPr/>
            </a:pPr>
            <a:r>
              <a:rPr lang="en-US" sz="2100"/>
              <a:t>2. </a:t>
            </a:r>
            <a:r>
              <a:rPr lang="en-US" sz="2100" b="1"/>
              <a:t>Serviceable</a:t>
            </a:r>
            <a:r>
              <a:rPr lang="en-US" sz="2100" b="1">
                <a:ea typeface="+mn-lt"/>
                <a:cs typeface="+mn-lt"/>
              </a:rPr>
              <a:t> Addressable Market (SAM)</a:t>
            </a:r>
            <a:endParaRPr lang="en-US" sz="2100"/>
          </a:p>
          <a:p>
            <a:pPr algn="just">
              <a:defRPr/>
            </a:pPr>
            <a:r>
              <a:rPr lang="en-US" sz="2100">
                <a:ea typeface="+mn-lt"/>
                <a:cs typeface="+mn-lt"/>
              </a:rPr>
              <a:t>PickDo’s SAM is approximately </a:t>
            </a:r>
            <a:r>
              <a:rPr lang="en-US" sz="2100" b="1">
                <a:ea typeface="+mn-lt"/>
                <a:cs typeface="+mn-lt"/>
              </a:rPr>
              <a:t>$28.2 billion</a:t>
            </a:r>
            <a:r>
              <a:rPr lang="en-US" sz="2100">
                <a:ea typeface="+mn-lt"/>
                <a:cs typeface="+mn-lt"/>
              </a:rPr>
              <a:t>, focusing on the segments within the e-commerce market where personalized product recommendations are especially valued. This SAM reflects PickDo's target audience’s demand, particularly in tech, lifestyle, and popular consumer goods where choice overload is prevalent</a:t>
            </a:r>
          </a:p>
          <a:p>
            <a:pPr algn="just">
              <a:defRPr/>
            </a:pPr>
            <a:r>
              <a:rPr lang="en-US" sz="2100"/>
              <a:t>3.By conducting research with existing competitors, distributors etc., understand the likely penetration rate </a:t>
            </a:r>
            <a:r>
              <a:rPr lang="en-US" sz="2100" b="1"/>
              <a:t>2% </a:t>
            </a:r>
            <a:r>
              <a:rPr lang="en-US" sz="2100"/>
              <a:t>.</a:t>
            </a:r>
            <a:endParaRPr lang="en-US" sz="2100">
              <a:cs typeface="Calibri"/>
            </a:endParaRPr>
          </a:p>
          <a:p>
            <a:pPr algn="just">
              <a:defRPr/>
            </a:pPr>
            <a:r>
              <a:rPr lang="en-US" sz="2100"/>
              <a:t>4. Multiply target market by penetration rate to find your market size</a:t>
            </a:r>
            <a:r>
              <a:rPr lang="en-US" sz="2100" b="1"/>
              <a:t>(SOM)</a:t>
            </a:r>
            <a:r>
              <a:rPr lang="en-IN" sz="2100" b="1"/>
              <a:t>$564 million</a:t>
            </a:r>
            <a:r>
              <a:rPr lang="en-IN" sz="2100"/>
              <a:t>.</a:t>
            </a:r>
            <a:endParaRPr lang="en-IN" sz="2100" kern="0">
              <a:solidFill>
                <a:prstClr val="white"/>
              </a:solidFill>
              <a:latin typeface="Calibri" panose="020F0502020204030204"/>
            </a:endParaRPr>
          </a:p>
          <a:p>
            <a:pPr algn="just">
              <a:defRPr/>
            </a:pPr>
            <a:r>
              <a:rPr lang="en-IN" sz="2400" b="1" kern="0">
                <a:solidFill>
                  <a:schemeClr val="tx1">
                    <a:lumMod val="85000"/>
                    <a:lumOff val="15000"/>
                  </a:schemeClr>
                </a:solidFill>
                <a:ea typeface="+mn-lt"/>
                <a:cs typeface="+mn-lt"/>
              </a:rPr>
              <a:t>Niche Market Focus:</a:t>
            </a:r>
            <a:endParaRPr lang="en-IN" sz="2400">
              <a:solidFill>
                <a:schemeClr val="tx1">
                  <a:lumMod val="85000"/>
                  <a:lumOff val="15000"/>
                </a:schemeClr>
              </a:solidFill>
              <a:cs typeface="Calibri"/>
            </a:endParaRPr>
          </a:p>
          <a:p>
            <a:pPr algn="just">
              <a:defRPr/>
            </a:pPr>
            <a:r>
              <a:rPr lang="en-IN" sz="2100" kern="0">
                <a:solidFill>
                  <a:schemeClr val="tx1">
                    <a:lumMod val="85000"/>
                    <a:lumOff val="15000"/>
                  </a:schemeClr>
                </a:solidFill>
                <a:ea typeface="+mn-lt"/>
                <a:cs typeface="+mn-lt"/>
              </a:rPr>
              <a:t>To further refine its positioning, PickDo should focus on high-demand niches, such as tech gadgets, consumer electronics, and lifestyle products. By targeting these categories, PickDo can differentiate itself within the broader e-commerce market, addressing the specific needs of customers seeking efficient, trustworthy product guidance in areas of high choice overload</a:t>
            </a:r>
            <a:endParaRPr lang="en-IN" sz="2100">
              <a:solidFill>
                <a:schemeClr val="tx1">
                  <a:lumMod val="85000"/>
                  <a:lumOff val="15000"/>
                </a:schemeClr>
              </a:solidFill>
            </a:endParaRPr>
          </a:p>
        </p:txBody>
      </p:sp>
      <p:sp>
        <p:nvSpPr>
          <p:cNvPr id="22" name="TextBox 21"/>
          <p:cNvSpPr txBox="1"/>
          <p:nvPr/>
        </p:nvSpPr>
        <p:spPr>
          <a:xfrm>
            <a:off x="504369" y="901417"/>
            <a:ext cx="7317482" cy="769441"/>
          </a:xfrm>
          <a:prstGeom prst="rect">
            <a:avLst/>
          </a:prstGeom>
          <a:noFill/>
        </p:spPr>
        <p:txBody>
          <a:bodyPr wrap="square" rtlCol="0">
            <a:spAutoFit/>
          </a:bodyPr>
          <a:lstStyle/>
          <a:p>
            <a:pPr defTabSz="685800"/>
            <a:r>
              <a:rPr lang="en-US" sz="4400" b="1">
                <a:solidFill>
                  <a:prstClr val="black">
                    <a:lumMod val="85000"/>
                    <a:lumOff val="15000"/>
                  </a:prstClr>
                </a:solidFill>
                <a:latin typeface="Montserrat"/>
              </a:rPr>
              <a:t>Market Size Estimation </a:t>
            </a:r>
          </a:p>
        </p:txBody>
      </p:sp>
      <p:sp>
        <p:nvSpPr>
          <p:cNvPr id="16" name="Rectangle 15"/>
          <p:cNvSpPr/>
          <p:nvPr/>
        </p:nvSpPr>
        <p:spPr>
          <a:xfrm>
            <a:off x="6140613" y="4958834"/>
            <a:ext cx="248786" cy="369332"/>
          </a:xfrm>
          <a:prstGeom prst="rect">
            <a:avLst/>
          </a:prstGeom>
        </p:spPr>
        <p:txBody>
          <a:bodyPr wrap="none">
            <a:spAutoFit/>
          </a:bodyPr>
          <a:lstStyle/>
          <a:p>
            <a:r>
              <a:rPr lang="en-US">
                <a:solidFill>
                  <a:srgbClr val="2E475D"/>
                </a:solidFill>
                <a:latin typeface="Lexend Deca"/>
              </a:rPr>
              <a:t>.</a:t>
            </a:r>
            <a:endParaRPr lang="en-US"/>
          </a:p>
        </p:txBody>
      </p:sp>
      <p:sp>
        <p:nvSpPr>
          <p:cNvPr id="4" name="TextBox 3">
            <a:extLst>
              <a:ext uri="{FF2B5EF4-FFF2-40B4-BE49-F238E27FC236}">
                <a16:creationId xmlns:a16="http://schemas.microsoft.com/office/drawing/2014/main" id="{01C32EC3-15D8-E1B7-1171-9F4FFB1A8F9F}"/>
              </a:ext>
            </a:extLst>
          </p:cNvPr>
          <p:cNvSpPr txBox="1"/>
          <p:nvPr/>
        </p:nvSpPr>
        <p:spPr>
          <a:xfrm>
            <a:off x="194719" y="9426028"/>
            <a:ext cx="8317598" cy="769441"/>
          </a:xfrm>
          <a:prstGeom prst="rect">
            <a:avLst/>
          </a:prstGeom>
          <a:noFill/>
        </p:spPr>
        <p:txBody>
          <a:bodyPr wrap="none" rtlCol="0">
            <a:spAutoFit/>
          </a:bodyPr>
          <a:lstStyle/>
          <a:p>
            <a:r>
              <a:rPr lang="en-IN" sz="2400" b="1"/>
              <a:t>Source link of base statistics:</a:t>
            </a:r>
          </a:p>
          <a:p>
            <a:r>
              <a:rPr lang="en-IN" sz="2000" u="sng"/>
              <a:t>https://www.statista.com/topics/2454/e-commerce-in-india/#statisticChapter</a:t>
            </a:r>
          </a:p>
        </p:txBody>
      </p:sp>
      <p:sp>
        <p:nvSpPr>
          <p:cNvPr id="29" name="Rectangle 28">
            <a:extLst>
              <a:ext uri="{FF2B5EF4-FFF2-40B4-BE49-F238E27FC236}">
                <a16:creationId xmlns:a16="http://schemas.microsoft.com/office/drawing/2014/main" id="{6FCF1A33-09FE-62A4-8151-9F853A1C5666}"/>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B99B06A-9664-CD62-5D71-F1AE41D03D8E}"/>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B447366-C6E0-8CBA-DD1C-4F16974BAB5E}"/>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7F46EE9-53FD-2CD1-C28B-9F30DB4A7067}"/>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CCC1E49-F911-4428-8433-6F2BAE616B3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044437" y="84045"/>
            <a:ext cx="2141590" cy="214159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1189678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4769110" y="1786556"/>
            <a:ext cx="9144165" cy="1985159"/>
          </a:xfrm>
          <a:prstGeom prst="rect">
            <a:avLst/>
          </a:prstGeom>
          <a:solidFill>
            <a:schemeClr val="tx2">
              <a:lumMod val="40000"/>
              <a:lumOff val="60000"/>
            </a:schemeClr>
          </a:solidFill>
          <a:ln w="28575">
            <a:solidFill>
              <a:schemeClr val="tx2">
                <a:lumMod val="60000"/>
                <a:lumOff val="40000"/>
              </a:schemeClr>
            </a:solidFill>
          </a:ln>
        </p:spPr>
        <p:txBody>
          <a:bodyPr wrap="square" lIns="91440" tIns="45720" rIns="91440" bIns="45720" anchor="t">
            <a:spAutoFit/>
          </a:bodyPr>
          <a:lstStyle/>
          <a:p>
            <a:pPr defTabSz="1371579"/>
            <a:r>
              <a:rPr lang="en-US" sz="2700" b="1">
                <a:solidFill>
                  <a:schemeClr val="bg1"/>
                </a:solidFill>
                <a:latin typeface="Calibri" panose="020F0502020204030204"/>
              </a:rPr>
              <a:t>Goals</a:t>
            </a:r>
          </a:p>
          <a:p>
            <a:pPr defTabSz="1371579"/>
            <a:r>
              <a:rPr lang="en-US" sz="2400">
                <a:solidFill>
                  <a:schemeClr val="bg1"/>
                </a:solidFill>
              </a:rPr>
              <a:t>Quickly discover top products that match specific personal preferences. Minimize time spent on research by accessing tailored, reliable recommendations. Find quality products that offer innovative features to enhance daily life.</a:t>
            </a:r>
          </a:p>
        </p:txBody>
      </p:sp>
      <p:sp>
        <p:nvSpPr>
          <p:cNvPr id="27" name="Rectangle 26"/>
          <p:cNvSpPr/>
          <p:nvPr/>
        </p:nvSpPr>
        <p:spPr>
          <a:xfrm>
            <a:off x="4769110" y="3868406"/>
            <a:ext cx="9144165" cy="2354491"/>
          </a:xfrm>
          <a:prstGeom prst="rect">
            <a:avLst/>
          </a:prstGeom>
          <a:solidFill>
            <a:schemeClr val="tx2">
              <a:lumMod val="40000"/>
              <a:lumOff val="60000"/>
            </a:schemeClr>
          </a:solidFill>
          <a:ln w="28575">
            <a:solidFill>
              <a:schemeClr val="tx2">
                <a:lumMod val="60000"/>
                <a:lumOff val="40000"/>
              </a:schemeClr>
            </a:solidFill>
          </a:ln>
        </p:spPr>
        <p:txBody>
          <a:bodyPr wrap="square" lIns="91440" tIns="45720" rIns="91440" bIns="45720" anchor="t">
            <a:spAutoFit/>
          </a:bodyPr>
          <a:lstStyle/>
          <a:p>
            <a:pPr defTabSz="1371579"/>
            <a:r>
              <a:rPr lang="en-US" sz="2700" b="1">
                <a:solidFill>
                  <a:schemeClr val="bg1"/>
                </a:solidFill>
                <a:latin typeface="Calibri" panose="020F0502020204030204"/>
              </a:rPr>
              <a:t>Frustrations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a:ln>
                  <a:noFill/>
                </a:ln>
                <a:solidFill>
                  <a:schemeClr val="bg1"/>
                </a:solidFill>
                <a:effectLst/>
                <a:latin typeface="Arial" panose="020B0604020202020204" pitchFamily="34" charset="0"/>
              </a:rPr>
              <a:t>Overwhelmed by the sheer volume of products and options available online. Finds it challenging to get personalized recommendations that genuinely meet their needs. Dislikes spending excessive time comparing products across different websites </a:t>
            </a:r>
            <a:endParaRPr lang="en-US" sz="2000" b="1">
              <a:solidFill>
                <a:schemeClr val="bg1"/>
              </a:solidFill>
              <a:ea typeface="+mn-lt"/>
              <a:cs typeface="+mn-lt"/>
            </a:endParaRPr>
          </a:p>
        </p:txBody>
      </p:sp>
      <p:sp>
        <p:nvSpPr>
          <p:cNvPr id="28" name="Rectangle 27"/>
          <p:cNvSpPr/>
          <p:nvPr/>
        </p:nvSpPr>
        <p:spPr>
          <a:xfrm>
            <a:off x="4769110" y="6356940"/>
            <a:ext cx="12933219" cy="3524042"/>
          </a:xfrm>
          <a:prstGeom prst="rect">
            <a:avLst/>
          </a:prstGeom>
          <a:solidFill>
            <a:schemeClr val="tx2">
              <a:lumMod val="40000"/>
              <a:lumOff val="60000"/>
            </a:schemeClr>
          </a:solidFill>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square" lIns="91440" tIns="45720" rIns="91440" bIns="45720" anchor="t">
            <a:spAutoFit/>
          </a:bodyPr>
          <a:lstStyle/>
          <a:p>
            <a:pPr defTabSz="1371579"/>
            <a:r>
              <a:rPr lang="en-US" sz="2700" b="1">
                <a:solidFill>
                  <a:schemeClr val="bg1"/>
                </a:solidFill>
                <a:latin typeface="Calibri" panose="020F0502020204030204"/>
              </a:rPr>
              <a:t>Bio</a:t>
            </a:r>
            <a:endParaRPr lang="en-US" sz="2700" b="1">
              <a:solidFill>
                <a:schemeClr val="bg1"/>
              </a:solidFill>
              <a:latin typeface="Calibri" panose="020F0502020204030204"/>
              <a:ea typeface="Calibri"/>
              <a:cs typeface="Calibri"/>
            </a:endParaRPr>
          </a:p>
          <a:p>
            <a:pPr defTabSz="1371579"/>
            <a:r>
              <a:rPr lang="en-US" sz="2800">
                <a:solidFill>
                  <a:schemeClr val="bg1"/>
                </a:solidFill>
              </a:rPr>
              <a:t>Tech-savvy individual is passionate about staying informed on the latest electronics and innovative technologies. With a busy schedule, they prioritize efficient shopping experiences and value personalized recommendations that streamline decision-making. Frustrated by the time-consuming process of comparing products across various websites, they seek a solution that simplifies finding the best products tailored to their preferences. Driven by a desire for convenience, they are eager to explore curated options that enhance their daily life without the hassle of extensive research.</a:t>
            </a:r>
            <a:endParaRPr lang="en-US" sz="2800">
              <a:solidFill>
                <a:schemeClr val="bg1"/>
              </a:solidFill>
              <a:ea typeface="+mn-lt"/>
              <a:cs typeface="+mn-lt"/>
            </a:endParaRPr>
          </a:p>
        </p:txBody>
      </p:sp>
      <p:sp>
        <p:nvSpPr>
          <p:cNvPr id="31" name="Rectangle 30"/>
          <p:cNvSpPr/>
          <p:nvPr/>
        </p:nvSpPr>
        <p:spPr>
          <a:xfrm>
            <a:off x="495965" y="7048560"/>
            <a:ext cx="1918120" cy="520667"/>
          </a:xfrm>
          <a:prstGeom prst="rect">
            <a:avLst/>
          </a:prstGeom>
        </p:spPr>
        <p:txBody>
          <a:bodyPr wrap="none">
            <a:spAutoFit/>
          </a:bodyPr>
          <a:lstStyle/>
          <a:p>
            <a:pPr defTabSz="1371579"/>
            <a:r>
              <a:rPr lang="en-US" sz="2700" b="1">
                <a:solidFill>
                  <a:schemeClr val="tx2">
                    <a:lumMod val="50000"/>
                  </a:schemeClr>
                </a:solidFill>
                <a:latin typeface="Calibri" panose="020F0502020204030204"/>
              </a:rPr>
              <a:t>Personality</a:t>
            </a:r>
            <a:r>
              <a:rPr lang="en-US" sz="2700" b="1">
                <a:solidFill>
                  <a:srgbClr val="FD9F4D"/>
                </a:solidFill>
                <a:latin typeface="Calibri" panose="020F0502020204030204"/>
              </a:rPr>
              <a:t> </a:t>
            </a:r>
          </a:p>
        </p:txBody>
      </p:sp>
      <p:sp>
        <p:nvSpPr>
          <p:cNvPr id="34" name="Rectangle 33"/>
          <p:cNvSpPr/>
          <p:nvPr/>
        </p:nvSpPr>
        <p:spPr>
          <a:xfrm>
            <a:off x="14158196" y="1809821"/>
            <a:ext cx="2049536" cy="520667"/>
          </a:xfrm>
          <a:prstGeom prst="rect">
            <a:avLst/>
          </a:prstGeom>
        </p:spPr>
        <p:txBody>
          <a:bodyPr wrap="none">
            <a:spAutoFit/>
          </a:bodyPr>
          <a:lstStyle/>
          <a:p>
            <a:pPr defTabSz="1371579"/>
            <a:r>
              <a:rPr lang="en-US" sz="2700" b="1">
                <a:solidFill>
                  <a:schemeClr val="tx2">
                    <a:lumMod val="50000"/>
                  </a:schemeClr>
                </a:solidFill>
                <a:latin typeface="Calibri" panose="020F0502020204030204"/>
              </a:rPr>
              <a:t>Motivations </a:t>
            </a:r>
          </a:p>
        </p:txBody>
      </p:sp>
      <p:sp>
        <p:nvSpPr>
          <p:cNvPr id="5" name="TextBox 4"/>
          <p:cNvSpPr txBox="1"/>
          <p:nvPr/>
        </p:nvSpPr>
        <p:spPr>
          <a:xfrm>
            <a:off x="495965" y="5889137"/>
            <a:ext cx="4497266" cy="1200329"/>
          </a:xfrm>
          <a:prstGeom prst="rect">
            <a:avLst/>
          </a:prstGeom>
          <a:noFill/>
        </p:spPr>
        <p:txBody>
          <a:bodyPr wrap="square" lIns="91440" tIns="45720" rIns="91440" bIns="45720" rtlCol="0" anchor="t">
            <a:spAutoFit/>
          </a:bodyPr>
          <a:lstStyle/>
          <a:p>
            <a:pPr defTabSz="1371579"/>
            <a:r>
              <a:rPr lang="en-US" sz="2400">
                <a:solidFill>
                  <a:srgbClr val="052B3E"/>
                </a:solidFill>
                <a:latin typeface="Calibri" panose="020F0502020204030204"/>
              </a:rPr>
              <a:t>Age: 24</a:t>
            </a:r>
          </a:p>
          <a:p>
            <a:pPr defTabSz="1371579"/>
            <a:r>
              <a:rPr lang="en-US" sz="2400">
                <a:solidFill>
                  <a:srgbClr val="052B3E"/>
                </a:solidFill>
                <a:latin typeface="Calibri" panose="020F0502020204030204"/>
              </a:rPr>
              <a:t>Occupation: Software Engineer </a:t>
            </a:r>
            <a:endParaRPr lang="en-US" sz="2400">
              <a:solidFill>
                <a:srgbClr val="052B3E"/>
              </a:solidFill>
              <a:latin typeface="Calibri" panose="020F0502020204030204"/>
              <a:cs typeface="Calibri"/>
            </a:endParaRPr>
          </a:p>
          <a:p>
            <a:pPr defTabSz="1371579"/>
            <a:r>
              <a:rPr lang="en-US" sz="2400">
                <a:solidFill>
                  <a:srgbClr val="052B3E"/>
                </a:solidFill>
                <a:latin typeface="Calibri" panose="020F0502020204030204"/>
              </a:rPr>
              <a:t>Location: Hyderabad </a:t>
            </a:r>
            <a:endParaRPr lang="en-US" sz="2400">
              <a:solidFill>
                <a:srgbClr val="052B3E"/>
              </a:solidFill>
              <a:latin typeface="Calibri" panose="020F0502020204030204"/>
              <a:cs typeface="Calibri"/>
            </a:endParaRPr>
          </a:p>
        </p:txBody>
      </p:sp>
      <p:sp>
        <p:nvSpPr>
          <p:cNvPr id="25" name="Rounded Rectangle 24"/>
          <p:cNvSpPr/>
          <p:nvPr/>
        </p:nvSpPr>
        <p:spPr>
          <a:xfrm>
            <a:off x="6270301" y="1122710"/>
            <a:ext cx="2354642" cy="567162"/>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371579"/>
            <a:r>
              <a:rPr lang="en-IN" sz="2000" b="1"/>
              <a:t>Tech-Savvy</a:t>
            </a:r>
            <a:endParaRPr lang="en-US" sz="2000" b="1">
              <a:solidFill>
                <a:schemeClr val="tx1"/>
              </a:solidFill>
              <a:latin typeface="Calibri" panose="020F0502020204030204"/>
            </a:endParaRPr>
          </a:p>
        </p:txBody>
      </p:sp>
      <p:pic>
        <p:nvPicPr>
          <p:cNvPr id="13" name="Picture 12"/>
          <p:cNvPicPr>
            <a:picLocks noChangeAspect="1"/>
          </p:cNvPicPr>
          <p:nvPr/>
        </p:nvPicPr>
        <p:blipFill>
          <a:blip r:embed="rId3">
            <a:duotone>
              <a:prstClr val="black"/>
              <a:schemeClr val="accent1">
                <a:tint val="45000"/>
                <a:satMod val="400000"/>
              </a:schemeClr>
            </a:duotone>
          </a:blip>
          <a:stretch>
            <a:fillRect/>
          </a:stretch>
        </p:blipFill>
        <p:spPr>
          <a:xfrm>
            <a:off x="609487" y="7430968"/>
            <a:ext cx="3999743" cy="2516933"/>
          </a:xfrm>
          <a:prstGeom prst="rect">
            <a:avLst/>
          </a:prstGeom>
        </p:spPr>
      </p:pic>
      <p:pic>
        <p:nvPicPr>
          <p:cNvPr id="15" name="Picture 14"/>
          <p:cNvPicPr>
            <a:picLocks noChangeAspect="1"/>
          </p:cNvPicPr>
          <p:nvPr/>
        </p:nvPicPr>
        <p:blipFill>
          <a:blip r:embed="rId4">
            <a:duotone>
              <a:prstClr val="black"/>
              <a:schemeClr val="accent1">
                <a:tint val="45000"/>
                <a:satMod val="400000"/>
              </a:schemeClr>
            </a:duotone>
          </a:blip>
          <a:stretch>
            <a:fillRect/>
          </a:stretch>
        </p:blipFill>
        <p:spPr>
          <a:xfrm>
            <a:off x="14158196" y="2445027"/>
            <a:ext cx="3641206" cy="3277622"/>
          </a:xfrm>
          <a:prstGeom prst="rect">
            <a:avLst/>
          </a:prstGeom>
        </p:spPr>
      </p:pic>
      <p:sp>
        <p:nvSpPr>
          <p:cNvPr id="16" name="Rectangle 15"/>
          <p:cNvSpPr/>
          <p:nvPr/>
        </p:nvSpPr>
        <p:spPr>
          <a:xfrm>
            <a:off x="522484" y="4477023"/>
            <a:ext cx="4093839" cy="1473133"/>
          </a:xfrm>
          <a:prstGeom prst="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371579"/>
            <a:r>
              <a:rPr lang="en-US" sz="2000"/>
              <a:t>Enhance my shopping journey with tailored, time-saving suggestions, enabling me to concentrate on what is most important in my hectic life.</a:t>
            </a:r>
            <a:r>
              <a:rPr lang="en-US" sz="2000" b="1">
                <a:solidFill>
                  <a:prstClr val="white"/>
                </a:solidFill>
                <a:latin typeface="Calibri" panose="020F0502020204030204"/>
              </a:rPr>
              <a:t> </a:t>
            </a:r>
          </a:p>
        </p:txBody>
      </p:sp>
      <p:sp>
        <p:nvSpPr>
          <p:cNvPr id="17" name="TextBox 16"/>
          <p:cNvSpPr txBox="1"/>
          <p:nvPr/>
        </p:nvSpPr>
        <p:spPr>
          <a:xfrm>
            <a:off x="486195" y="339098"/>
            <a:ext cx="11351228" cy="840230"/>
          </a:xfrm>
          <a:prstGeom prst="rect">
            <a:avLst/>
          </a:prstGeom>
          <a:noFill/>
        </p:spPr>
        <p:txBody>
          <a:bodyPr wrap="square" rtlCol="0">
            <a:spAutoFit/>
          </a:bodyPr>
          <a:lstStyle/>
          <a:p>
            <a:pPr defTabSz="1371613">
              <a:lnSpc>
                <a:spcPct val="90000"/>
              </a:lnSpc>
              <a:spcBef>
                <a:spcPct val="0"/>
              </a:spcBef>
            </a:pPr>
            <a:r>
              <a:rPr lang="en-US" sz="5400" b="1"/>
              <a:t>Customer Persona</a:t>
            </a:r>
          </a:p>
        </p:txBody>
      </p:sp>
      <p:sp>
        <p:nvSpPr>
          <p:cNvPr id="18" name="Rounded Rectangle 17"/>
          <p:cNvSpPr/>
          <p:nvPr/>
        </p:nvSpPr>
        <p:spPr>
          <a:xfrm>
            <a:off x="8777729" y="1122709"/>
            <a:ext cx="2354642" cy="567162"/>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371579"/>
            <a:r>
              <a:rPr lang="en-IN" sz="2000" b="1"/>
              <a:t>Efficiency-Seeking</a:t>
            </a:r>
            <a:endParaRPr lang="en-US" sz="2000" b="1">
              <a:solidFill>
                <a:schemeClr val="tx1"/>
              </a:solidFill>
              <a:latin typeface="Calibri" panose="020F0502020204030204"/>
            </a:endParaRPr>
          </a:p>
        </p:txBody>
      </p:sp>
      <p:sp>
        <p:nvSpPr>
          <p:cNvPr id="19" name="Rounded Rectangle 18"/>
          <p:cNvSpPr/>
          <p:nvPr/>
        </p:nvSpPr>
        <p:spPr>
          <a:xfrm>
            <a:off x="11285158" y="1122707"/>
            <a:ext cx="2354642" cy="567162"/>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371579"/>
            <a:r>
              <a:rPr lang="en-IN" sz="2000" b="1"/>
              <a:t>Trust-Seeking</a:t>
            </a:r>
            <a:endParaRPr lang="en-US" sz="2000" b="1">
              <a:solidFill>
                <a:schemeClr val="tx1"/>
              </a:solidFill>
              <a:latin typeface="Calibri" panose="020F0502020204030204"/>
            </a:endParaRPr>
          </a:p>
        </p:txBody>
      </p:sp>
      <p:pic>
        <p:nvPicPr>
          <p:cNvPr id="6" name="Picture 5" descr="A person wearing glasses and smiling&#10;&#10;Description automatically generated">
            <a:extLst>
              <a:ext uri="{FF2B5EF4-FFF2-40B4-BE49-F238E27FC236}">
                <a16:creationId xmlns:a16="http://schemas.microsoft.com/office/drawing/2014/main" id="{708F9A0D-048F-486F-6BCF-540CF339D803}"/>
              </a:ext>
            </a:extLst>
          </p:cNvPr>
          <p:cNvPicPr>
            <a:picLocks noChangeAspect="1"/>
          </p:cNvPicPr>
          <p:nvPr/>
        </p:nvPicPr>
        <p:blipFill>
          <a:blip r:embed="rId5"/>
          <a:srcRect l="-626" t="8478" r="1028" b="50739"/>
          <a:stretch/>
        </p:blipFill>
        <p:spPr>
          <a:xfrm>
            <a:off x="522484" y="1685507"/>
            <a:ext cx="4120632" cy="2523936"/>
          </a:xfrm>
          <a:prstGeom prst="rect">
            <a:avLst/>
          </a:prstGeom>
        </p:spPr>
      </p:pic>
      <p:sp>
        <p:nvSpPr>
          <p:cNvPr id="4" name="Rectangle 3">
            <a:extLst>
              <a:ext uri="{FF2B5EF4-FFF2-40B4-BE49-F238E27FC236}">
                <a16:creationId xmlns:a16="http://schemas.microsoft.com/office/drawing/2014/main" id="{2DA40B53-DFF0-1691-9ABE-0D348132EFDA}"/>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A6E9522-B49E-A2FE-E6D3-8BD2A34E0832}"/>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91DD3F-8444-8E38-890E-D894777BC4D2}"/>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1DD9EF-F420-8DEF-B933-8AEFD4CAFC24}"/>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A859913-55A8-4938-9075-B5BEE30758A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200867" y="84045"/>
            <a:ext cx="1985159" cy="1985159"/>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3605066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5"/>
          <p:cNvSpPr txBox="1"/>
          <p:nvPr/>
        </p:nvSpPr>
        <p:spPr>
          <a:xfrm>
            <a:off x="706891" y="103536"/>
            <a:ext cx="12338484" cy="1019574"/>
          </a:xfrm>
          <a:prstGeom prst="rect">
            <a:avLst/>
          </a:prstGeom>
        </p:spPr>
        <p:txBody>
          <a:bodyPr wrap="square" lIns="0" tIns="0" rIns="0" bIns="0" rtlCol="0" anchor="t">
            <a:spAutoFit/>
          </a:bodyPr>
          <a:lstStyle/>
          <a:p>
            <a:pPr>
              <a:lnSpc>
                <a:spcPts val="8747"/>
              </a:lnSpc>
            </a:pPr>
            <a:r>
              <a:rPr lang="en-US" sz="5400" b="1"/>
              <a:t>Value Proposition Canvas </a:t>
            </a:r>
          </a:p>
        </p:txBody>
      </p:sp>
      <p:grpSp>
        <p:nvGrpSpPr>
          <p:cNvPr id="7" name="Group 6"/>
          <p:cNvGrpSpPr/>
          <p:nvPr/>
        </p:nvGrpSpPr>
        <p:grpSpPr>
          <a:xfrm>
            <a:off x="577115" y="1264013"/>
            <a:ext cx="15632850" cy="7987984"/>
            <a:chOff x="548144" y="1329161"/>
            <a:chExt cx="7771358" cy="3860764"/>
          </a:xfrm>
        </p:grpSpPr>
        <p:grpSp>
          <p:nvGrpSpPr>
            <p:cNvPr id="14" name="Group 13"/>
            <p:cNvGrpSpPr/>
            <p:nvPr/>
          </p:nvGrpSpPr>
          <p:grpSpPr>
            <a:xfrm>
              <a:off x="2991813" y="2419869"/>
              <a:ext cx="2911566" cy="1229114"/>
              <a:chOff x="587718" y="1125830"/>
              <a:chExt cx="4350055" cy="1835386"/>
            </a:xfrm>
          </p:grpSpPr>
          <p:grpSp>
            <p:nvGrpSpPr>
              <p:cNvPr id="15" name="Group 14"/>
              <p:cNvGrpSpPr/>
              <p:nvPr/>
            </p:nvGrpSpPr>
            <p:grpSpPr>
              <a:xfrm>
                <a:off x="2884450" y="1125830"/>
                <a:ext cx="2053323" cy="1828800"/>
                <a:chOff x="2884450" y="1125830"/>
                <a:chExt cx="2053323" cy="1828800"/>
              </a:xfrm>
            </p:grpSpPr>
            <p:sp>
              <p:nvSpPr>
                <p:cNvPr id="25" name="Flowchart: Connector 24"/>
                <p:cNvSpPr/>
                <p:nvPr/>
              </p:nvSpPr>
              <p:spPr>
                <a:xfrm>
                  <a:off x="2884450" y="1125830"/>
                  <a:ext cx="1828800" cy="1828800"/>
                </a:xfrm>
                <a:prstGeom prst="flowChartConnector">
                  <a:avLst/>
                </a:prstGeom>
                <a:solidFill>
                  <a:schemeClr val="tx2">
                    <a:lumMod val="40000"/>
                    <a:lumOff val="60000"/>
                  </a:schemeClr>
                </a:solidFill>
                <a:ln w="635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 typeface="Arial"/>
                    <a:buNone/>
                    <a:tabLst/>
                    <a:defRPr/>
                  </a:pPr>
                  <a:endParaRPr kumimoji="0" lang="en-US" sz="3200" b="0" i="0" u="none" strike="noStrike" kern="0" cap="none" spc="0" normalizeH="0" baseline="0" noProof="0">
                    <a:ln>
                      <a:noFill/>
                    </a:ln>
                    <a:solidFill>
                      <a:prstClr val="black"/>
                    </a:solidFill>
                    <a:effectLst/>
                    <a:uLnTx/>
                    <a:uFillTx/>
                    <a:latin typeface="Calibri" panose="020F0502020204030204"/>
                    <a:ea typeface="+mn-ea"/>
                    <a:cs typeface="+mn-cs"/>
                    <a:sym typeface="Arial"/>
                  </a:endParaRPr>
                </a:p>
              </p:txBody>
            </p:sp>
            <p:sp>
              <p:nvSpPr>
                <p:cNvPr id="26" name="Flowchart: Connector 25"/>
                <p:cNvSpPr/>
                <p:nvPr/>
              </p:nvSpPr>
              <p:spPr>
                <a:xfrm>
                  <a:off x="3646450" y="1887830"/>
                  <a:ext cx="304800" cy="304800"/>
                </a:xfrm>
                <a:prstGeom prst="flowChartConnector">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 typeface="Arial"/>
                    <a:buNone/>
                    <a:tabLst/>
                    <a:defRPr/>
                  </a:pPr>
                  <a:endParaRPr kumimoji="0" lang="en-US" sz="32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cxnSp>
              <p:nvCxnSpPr>
                <p:cNvPr id="27" name="Straight Arrow Connector 26"/>
                <p:cNvCxnSpPr>
                  <a:endCxn id="25" idx="2"/>
                </p:cNvCxnSpPr>
                <p:nvPr/>
              </p:nvCxnSpPr>
              <p:spPr>
                <a:xfrm flipH="1">
                  <a:off x="2884450" y="2040230"/>
                  <a:ext cx="762000" cy="0"/>
                </a:xfrm>
                <a:prstGeom prst="straightConnector1">
                  <a:avLst/>
                </a:prstGeom>
                <a:noFill/>
                <a:ln w="38100" cap="flat" cmpd="sng" algn="ctr">
                  <a:solidFill>
                    <a:schemeClr val="tx2">
                      <a:lumMod val="60000"/>
                      <a:lumOff val="40000"/>
                    </a:schemeClr>
                  </a:solidFill>
                  <a:prstDash val="solid"/>
                  <a:miter lim="800000"/>
                  <a:tailEnd type="triangle"/>
                </a:ln>
                <a:effectLst/>
              </p:spPr>
            </p:cxnSp>
            <p:cxnSp>
              <p:nvCxnSpPr>
                <p:cNvPr id="28" name="Straight Connector 27"/>
                <p:cNvCxnSpPr>
                  <a:stCxn id="25" idx="7"/>
                  <a:endCxn id="26" idx="0"/>
                </p:cNvCxnSpPr>
                <p:nvPr/>
              </p:nvCxnSpPr>
              <p:spPr>
                <a:xfrm flipH="1">
                  <a:off x="3798850" y="1393652"/>
                  <a:ext cx="646578" cy="494178"/>
                </a:xfrm>
                <a:prstGeom prst="line">
                  <a:avLst/>
                </a:prstGeom>
                <a:noFill/>
                <a:ln w="28575" cap="flat" cmpd="sng" algn="ctr">
                  <a:solidFill>
                    <a:schemeClr val="tx2">
                      <a:lumMod val="60000"/>
                      <a:lumOff val="40000"/>
                    </a:schemeClr>
                  </a:solidFill>
                  <a:prstDash val="solid"/>
                  <a:miter lim="800000"/>
                </a:ln>
                <a:effectLst/>
              </p:spPr>
            </p:cxnSp>
            <p:cxnSp>
              <p:nvCxnSpPr>
                <p:cNvPr id="29" name="Straight Connector 28"/>
                <p:cNvCxnSpPr>
                  <a:stCxn id="25" idx="5"/>
                  <a:endCxn id="26" idx="4"/>
                </p:cNvCxnSpPr>
                <p:nvPr/>
              </p:nvCxnSpPr>
              <p:spPr>
                <a:xfrm flipH="1" flipV="1">
                  <a:off x="3798850" y="2192630"/>
                  <a:ext cx="646578" cy="494178"/>
                </a:xfrm>
                <a:prstGeom prst="line">
                  <a:avLst/>
                </a:prstGeom>
                <a:noFill/>
                <a:ln w="28575" cap="flat" cmpd="sng" algn="ctr">
                  <a:solidFill>
                    <a:schemeClr val="tx2">
                      <a:lumMod val="60000"/>
                      <a:lumOff val="40000"/>
                    </a:schemeClr>
                  </a:solidFill>
                  <a:prstDash val="solid"/>
                  <a:miter lim="800000"/>
                </a:ln>
                <a:effectLst/>
              </p:spPr>
            </p:cxnSp>
            <p:sp>
              <p:nvSpPr>
                <p:cNvPr id="30" name="TextBox 29"/>
                <p:cNvSpPr txBox="1"/>
                <p:nvPr/>
              </p:nvSpPr>
              <p:spPr>
                <a:xfrm>
                  <a:off x="4063533" y="1920026"/>
                  <a:ext cx="874240" cy="299146"/>
                </a:xfrm>
                <a:prstGeom prst="rect">
                  <a:avLst/>
                </a:prstGeom>
                <a:no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b="1" i="0" u="none" strike="noStrike" kern="0" cap="none" spc="0" normalizeH="0" baseline="0" noProof="0">
                      <a:ln>
                        <a:noFill/>
                      </a:ln>
                      <a:solidFill>
                        <a:schemeClr val="tx2">
                          <a:lumMod val="50000"/>
                        </a:schemeClr>
                      </a:solidFill>
                      <a:effectLst/>
                      <a:uLnTx/>
                      <a:uFillTx/>
                      <a:cs typeface="Arial"/>
                      <a:sym typeface="Arial"/>
                    </a:rPr>
                    <a:t>JOBS</a:t>
                  </a:r>
                </a:p>
              </p:txBody>
            </p:sp>
            <p:sp>
              <p:nvSpPr>
                <p:cNvPr id="31" name="TextBox 30"/>
                <p:cNvSpPr txBox="1"/>
                <p:nvPr/>
              </p:nvSpPr>
              <p:spPr>
                <a:xfrm>
                  <a:off x="3355370" y="2351186"/>
                  <a:ext cx="874240" cy="299146"/>
                </a:xfrm>
                <a:prstGeom prst="rect">
                  <a:avLst/>
                </a:prstGeom>
                <a:no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b="1" i="0" u="none" strike="noStrike" kern="0" cap="none" spc="0" normalizeH="0" baseline="0" noProof="0">
                      <a:ln>
                        <a:noFill/>
                      </a:ln>
                      <a:solidFill>
                        <a:schemeClr val="tx2">
                          <a:lumMod val="50000"/>
                        </a:schemeClr>
                      </a:solidFill>
                      <a:effectLst/>
                      <a:uLnTx/>
                      <a:uFillTx/>
                      <a:cs typeface="Arial"/>
                      <a:sym typeface="Arial"/>
                    </a:rPr>
                    <a:t>PAINS</a:t>
                  </a:r>
                </a:p>
              </p:txBody>
            </p:sp>
            <p:sp>
              <p:nvSpPr>
                <p:cNvPr id="32" name="TextBox 31"/>
                <p:cNvSpPr txBox="1"/>
                <p:nvPr/>
              </p:nvSpPr>
              <p:spPr>
                <a:xfrm>
                  <a:off x="3315382" y="1377593"/>
                  <a:ext cx="874240" cy="299146"/>
                </a:xfrm>
                <a:prstGeom prst="rect">
                  <a:avLst/>
                </a:prstGeom>
                <a:no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b="1" i="0" u="none" strike="noStrike" kern="0" cap="none" spc="0" normalizeH="0" baseline="0" noProof="0">
                      <a:ln>
                        <a:noFill/>
                      </a:ln>
                      <a:solidFill>
                        <a:schemeClr val="tx2">
                          <a:lumMod val="50000"/>
                        </a:schemeClr>
                      </a:solidFill>
                      <a:effectLst/>
                      <a:uLnTx/>
                      <a:uFillTx/>
                      <a:cs typeface="Arial"/>
                      <a:sym typeface="Arial"/>
                    </a:rPr>
                    <a:t>GAINS</a:t>
                  </a:r>
                </a:p>
              </p:txBody>
            </p:sp>
          </p:grpSp>
          <p:grpSp>
            <p:nvGrpSpPr>
              <p:cNvPr id="16" name="Group 15"/>
              <p:cNvGrpSpPr/>
              <p:nvPr/>
            </p:nvGrpSpPr>
            <p:grpSpPr>
              <a:xfrm>
                <a:off x="587718" y="1125830"/>
                <a:ext cx="2101869" cy="1835386"/>
                <a:chOff x="587718" y="1125830"/>
                <a:chExt cx="2101869" cy="1835386"/>
              </a:xfrm>
            </p:grpSpPr>
            <p:sp>
              <p:nvSpPr>
                <p:cNvPr id="17" name="Rectangle 16"/>
                <p:cNvSpPr/>
                <p:nvPr/>
              </p:nvSpPr>
              <p:spPr>
                <a:xfrm>
                  <a:off x="653143" y="1125830"/>
                  <a:ext cx="1828800" cy="1828800"/>
                </a:xfrm>
                <a:prstGeom prst="rect">
                  <a:avLst/>
                </a:prstGeom>
                <a:solidFill>
                  <a:schemeClr val="tx2">
                    <a:lumMod val="40000"/>
                    <a:lumOff val="60000"/>
                  </a:schemeClr>
                </a:solidFill>
                <a:ln w="1270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 typeface="Arial"/>
                    <a:buNone/>
                    <a:tabLst/>
                    <a:defRPr/>
                  </a:pPr>
                  <a:endParaRPr kumimoji="0" lang="en-US" sz="32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cxnSp>
              <p:nvCxnSpPr>
                <p:cNvPr id="19" name="Straight Arrow Connector 18"/>
                <p:cNvCxnSpPr>
                  <a:endCxn id="17" idx="3"/>
                </p:cNvCxnSpPr>
                <p:nvPr/>
              </p:nvCxnSpPr>
              <p:spPr>
                <a:xfrm>
                  <a:off x="1738265" y="2040230"/>
                  <a:ext cx="743678" cy="0"/>
                </a:xfrm>
                <a:prstGeom prst="straightConnector1">
                  <a:avLst/>
                </a:prstGeom>
                <a:noFill/>
                <a:ln w="38100" cap="flat" cmpd="sng" algn="ctr">
                  <a:solidFill>
                    <a:schemeClr val="tx2">
                      <a:lumMod val="60000"/>
                      <a:lumOff val="40000"/>
                    </a:schemeClr>
                  </a:solidFill>
                  <a:prstDash val="solid"/>
                  <a:miter lim="800000"/>
                  <a:tailEnd type="triangle"/>
                </a:ln>
                <a:effectLst/>
              </p:spPr>
            </p:cxnSp>
            <p:cxnSp>
              <p:nvCxnSpPr>
                <p:cNvPr id="21" name="Straight Connector 20"/>
                <p:cNvCxnSpPr/>
                <p:nvPr/>
              </p:nvCxnSpPr>
              <p:spPr>
                <a:xfrm flipH="1">
                  <a:off x="653143" y="2202509"/>
                  <a:ext cx="925766" cy="758707"/>
                </a:xfrm>
                <a:prstGeom prst="line">
                  <a:avLst/>
                </a:prstGeom>
                <a:noFill/>
                <a:ln w="38100" cap="flat" cmpd="sng" algn="ctr">
                  <a:solidFill>
                    <a:schemeClr val="tx2">
                      <a:lumMod val="60000"/>
                      <a:lumOff val="40000"/>
                    </a:schemeClr>
                  </a:solidFill>
                  <a:prstDash val="solid"/>
                  <a:miter lim="800000"/>
                </a:ln>
                <a:effectLst/>
              </p:spPr>
            </p:cxnSp>
            <p:sp>
              <p:nvSpPr>
                <p:cNvPr id="22" name="TextBox 21"/>
                <p:cNvSpPr txBox="1"/>
                <p:nvPr/>
              </p:nvSpPr>
              <p:spPr>
                <a:xfrm>
                  <a:off x="1412433" y="1311210"/>
                  <a:ext cx="1277154" cy="299146"/>
                </a:xfrm>
                <a:prstGeom prst="rect">
                  <a:avLst/>
                </a:prstGeom>
                <a:no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b="1" i="0" u="none" strike="noStrike" kern="0" cap="none" spc="0" normalizeH="0" baseline="0" noProof="0">
                      <a:ln>
                        <a:noFill/>
                      </a:ln>
                      <a:solidFill>
                        <a:schemeClr val="tx2">
                          <a:lumMod val="50000"/>
                        </a:schemeClr>
                      </a:solidFill>
                      <a:effectLst/>
                      <a:uLnTx/>
                      <a:uFillTx/>
                      <a:cs typeface="Arial"/>
                      <a:sym typeface="Arial"/>
                    </a:rPr>
                    <a:t>GAIN CREATORS </a:t>
                  </a:r>
                </a:p>
              </p:txBody>
            </p:sp>
            <p:sp>
              <p:nvSpPr>
                <p:cNvPr id="23" name="TextBox 22"/>
                <p:cNvSpPr txBox="1"/>
                <p:nvPr/>
              </p:nvSpPr>
              <p:spPr>
                <a:xfrm>
                  <a:off x="1391480" y="2351187"/>
                  <a:ext cx="1277154" cy="299146"/>
                </a:xfrm>
                <a:prstGeom prst="rect">
                  <a:avLst/>
                </a:prstGeom>
                <a:no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b="1" i="0" u="none" strike="noStrike" kern="0" cap="none" spc="0" normalizeH="0" baseline="0" noProof="0">
                      <a:ln>
                        <a:noFill/>
                      </a:ln>
                      <a:solidFill>
                        <a:schemeClr val="tx2">
                          <a:lumMod val="50000"/>
                        </a:schemeClr>
                      </a:solidFill>
                      <a:effectLst/>
                      <a:uLnTx/>
                      <a:uFillTx/>
                      <a:cs typeface="Arial"/>
                      <a:sym typeface="Arial"/>
                    </a:rPr>
                    <a:t>PAIN KILLERS</a:t>
                  </a:r>
                </a:p>
              </p:txBody>
            </p:sp>
            <p:sp>
              <p:nvSpPr>
                <p:cNvPr id="24" name="TextBox 23"/>
                <p:cNvSpPr txBox="1"/>
                <p:nvPr/>
              </p:nvSpPr>
              <p:spPr>
                <a:xfrm>
                  <a:off x="587718" y="1764605"/>
                  <a:ext cx="963857" cy="466473"/>
                </a:xfrm>
                <a:prstGeom prst="rect">
                  <a:avLst/>
                </a:prstGeom>
                <a:solidFill>
                  <a:schemeClr val="tx2">
                    <a:lumMod val="40000"/>
                    <a:lumOff val="60000"/>
                  </a:schemeClr>
                </a:solid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b="1" i="0" u="none" strike="noStrike" kern="0" cap="none" spc="0" normalizeH="0" baseline="0" noProof="0">
                      <a:ln>
                        <a:noFill/>
                      </a:ln>
                      <a:solidFill>
                        <a:schemeClr val="tx2">
                          <a:lumMod val="50000"/>
                        </a:schemeClr>
                      </a:solidFill>
                      <a:effectLst/>
                      <a:uLnTx/>
                      <a:uFillTx/>
                      <a:cs typeface="Arial"/>
                      <a:sym typeface="Arial"/>
                    </a:rPr>
                    <a:t>PRODUCT/ </a:t>
                  </a:r>
                </a:p>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b="1" i="0" u="none" strike="noStrike" kern="0" cap="none" spc="0" normalizeH="0" baseline="0" noProof="0">
                      <a:ln>
                        <a:noFill/>
                      </a:ln>
                      <a:solidFill>
                        <a:schemeClr val="tx2">
                          <a:lumMod val="50000"/>
                        </a:schemeClr>
                      </a:solidFill>
                      <a:effectLst/>
                      <a:uLnTx/>
                      <a:uFillTx/>
                      <a:cs typeface="Arial"/>
                      <a:sym typeface="Arial"/>
                    </a:rPr>
                    <a:t>SERVICE</a:t>
                  </a:r>
                </a:p>
              </p:txBody>
            </p:sp>
            <p:sp>
              <p:nvSpPr>
                <p:cNvPr id="18" name="Flowchart: Connector 17"/>
                <p:cNvSpPr/>
                <p:nvPr/>
              </p:nvSpPr>
              <p:spPr>
                <a:xfrm>
                  <a:off x="1415143" y="1891123"/>
                  <a:ext cx="304800" cy="304800"/>
                </a:xfrm>
                <a:prstGeom prst="flowChartConnector">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 typeface="Arial"/>
                    <a:buNone/>
                    <a:tabLst/>
                    <a:defRPr/>
                  </a:pPr>
                  <a:endParaRPr kumimoji="0" lang="en-US" sz="32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cxnSp>
              <p:nvCxnSpPr>
                <p:cNvPr id="20" name="Straight Connector 19"/>
                <p:cNvCxnSpPr>
                  <a:stCxn id="18" idx="0"/>
                </p:cNvCxnSpPr>
                <p:nvPr/>
              </p:nvCxnSpPr>
              <p:spPr>
                <a:xfrm flipH="1" flipV="1">
                  <a:off x="653143" y="1125830"/>
                  <a:ext cx="914400" cy="765293"/>
                </a:xfrm>
                <a:prstGeom prst="line">
                  <a:avLst/>
                </a:prstGeom>
                <a:noFill/>
                <a:ln w="38100" cap="flat" cmpd="sng" algn="ctr">
                  <a:solidFill>
                    <a:schemeClr val="tx2">
                      <a:lumMod val="60000"/>
                      <a:lumOff val="40000"/>
                    </a:schemeClr>
                  </a:solidFill>
                  <a:prstDash val="solid"/>
                  <a:miter lim="800000"/>
                </a:ln>
                <a:effectLst/>
              </p:spPr>
            </p:cxnSp>
          </p:grpSp>
        </p:grpSp>
        <p:cxnSp>
          <p:nvCxnSpPr>
            <p:cNvPr id="33" name="Straight Connector 32"/>
            <p:cNvCxnSpPr/>
            <p:nvPr/>
          </p:nvCxnSpPr>
          <p:spPr>
            <a:xfrm flipV="1">
              <a:off x="3639097" y="1771429"/>
              <a:ext cx="7608" cy="648440"/>
            </a:xfrm>
            <a:prstGeom prst="line">
              <a:avLst/>
            </a:prstGeom>
            <a:noFill/>
            <a:ln w="19050" cap="flat" cmpd="sng" algn="ctr">
              <a:solidFill>
                <a:schemeClr val="tx2">
                  <a:lumMod val="60000"/>
                  <a:lumOff val="40000"/>
                </a:schemeClr>
              </a:solidFill>
              <a:prstDash val="solid"/>
              <a:miter lim="800000"/>
            </a:ln>
            <a:effectLst/>
          </p:spPr>
        </p:cxnSp>
        <p:cxnSp>
          <p:nvCxnSpPr>
            <p:cNvPr id="34" name="Straight Connector 33"/>
            <p:cNvCxnSpPr/>
            <p:nvPr/>
          </p:nvCxnSpPr>
          <p:spPr>
            <a:xfrm flipH="1" flipV="1">
              <a:off x="2949027" y="1775840"/>
              <a:ext cx="706208" cy="6152"/>
            </a:xfrm>
            <a:prstGeom prst="line">
              <a:avLst/>
            </a:prstGeom>
            <a:noFill/>
            <a:ln w="19050" cap="flat" cmpd="sng" algn="ctr">
              <a:solidFill>
                <a:schemeClr val="tx2">
                  <a:lumMod val="60000"/>
                  <a:lumOff val="40000"/>
                </a:schemeClr>
              </a:solidFill>
              <a:prstDash val="solid"/>
              <a:miter lim="800000"/>
            </a:ln>
            <a:effectLst/>
          </p:spPr>
        </p:cxnSp>
        <p:sp>
          <p:nvSpPr>
            <p:cNvPr id="35" name="TextBox 34"/>
            <p:cNvSpPr txBox="1"/>
            <p:nvPr/>
          </p:nvSpPr>
          <p:spPr>
            <a:xfrm>
              <a:off x="551785" y="1451186"/>
              <a:ext cx="2380181" cy="818152"/>
            </a:xfrm>
            <a:prstGeom prst="rect">
              <a:avLst/>
            </a:prstGeom>
            <a:noFill/>
            <a:ln>
              <a:solidFill>
                <a:schemeClr val="tx2">
                  <a:lumMod val="50000"/>
                </a:schemeClr>
              </a:solidFill>
            </a:ln>
          </p:spPr>
          <p:txBody>
            <a:bodyPr wrap="square" lIns="91440" tIns="45720" rIns="91440" bIns="45720" rtlCol="0" anchor="t">
              <a:spAutoFit/>
            </a:bodyPr>
            <a:lstStyle/>
            <a:p>
              <a:pPr defTabSz="685783">
                <a:buFont typeface="Arial"/>
                <a:defRPr/>
              </a:pPr>
              <a:r>
                <a:rPr lang="en-US" sz="2600" b="1"/>
                <a:t>Streamlined Shopping</a:t>
              </a:r>
              <a:r>
                <a:rPr lang="en-US" sz="2600"/>
                <a:t>: Personalized product recommendations for quick, informed decisions.</a:t>
              </a:r>
            </a:p>
          </p:txBody>
        </p:sp>
        <p:cxnSp>
          <p:nvCxnSpPr>
            <p:cNvPr id="38" name="Straight Connector 37"/>
            <p:cNvCxnSpPr/>
            <p:nvPr/>
          </p:nvCxnSpPr>
          <p:spPr>
            <a:xfrm flipH="1" flipV="1">
              <a:off x="3639097" y="3644573"/>
              <a:ext cx="14865" cy="1003414"/>
            </a:xfrm>
            <a:prstGeom prst="line">
              <a:avLst/>
            </a:prstGeom>
            <a:noFill/>
            <a:ln w="19050" cap="flat" cmpd="sng" algn="ctr">
              <a:solidFill>
                <a:schemeClr val="tx2">
                  <a:lumMod val="60000"/>
                  <a:lumOff val="40000"/>
                </a:schemeClr>
              </a:solidFill>
              <a:prstDash val="solid"/>
              <a:miter lim="800000"/>
            </a:ln>
            <a:effectLst/>
          </p:spPr>
        </p:cxnSp>
        <p:cxnSp>
          <p:nvCxnSpPr>
            <p:cNvPr id="39" name="Straight Connector 38"/>
            <p:cNvCxnSpPr>
              <a:cxnSpLocks/>
            </p:cNvCxnSpPr>
            <p:nvPr/>
          </p:nvCxnSpPr>
          <p:spPr>
            <a:xfrm flipH="1" flipV="1">
              <a:off x="3349522" y="4628968"/>
              <a:ext cx="304440" cy="5124"/>
            </a:xfrm>
            <a:prstGeom prst="line">
              <a:avLst/>
            </a:prstGeom>
            <a:noFill/>
            <a:ln w="19050" cap="flat" cmpd="sng" algn="ctr">
              <a:solidFill>
                <a:schemeClr val="tx2">
                  <a:lumMod val="60000"/>
                  <a:lumOff val="40000"/>
                </a:schemeClr>
              </a:solidFill>
              <a:prstDash val="solid"/>
              <a:miter lim="800000"/>
            </a:ln>
            <a:effectLst/>
          </p:spPr>
        </p:cxnSp>
        <p:sp>
          <p:nvSpPr>
            <p:cNvPr id="40" name="TextBox 39"/>
            <p:cNvSpPr txBox="1"/>
            <p:nvPr/>
          </p:nvSpPr>
          <p:spPr>
            <a:xfrm>
              <a:off x="586574" y="3791628"/>
              <a:ext cx="2740649" cy="1398297"/>
            </a:xfrm>
            <a:prstGeom prst="rect">
              <a:avLst/>
            </a:prstGeom>
            <a:noFill/>
            <a:ln>
              <a:solidFill>
                <a:schemeClr val="tx2">
                  <a:lumMod val="50000"/>
                </a:schemeClr>
              </a:solidFill>
            </a:ln>
          </p:spPr>
          <p:txBody>
            <a:bodyPr wrap="square" lIns="91440" tIns="45720" rIns="91440" bIns="45720" rtlCol="0" anchor="t">
              <a:spAutoFit/>
            </a:bodyPr>
            <a:lstStyle/>
            <a:p>
              <a:r>
                <a:rPr lang="en-US" sz="2600" b="1"/>
                <a:t>Reduced Choice Paralysis</a:t>
              </a:r>
              <a:r>
                <a:rPr lang="en-US" sz="2600"/>
                <a:t>: </a:t>
              </a:r>
            </a:p>
            <a:p>
              <a:pPr marL="457200" indent="-457200">
                <a:buFont typeface="Arial" panose="020B0604020202020204" pitchFamily="34" charset="0"/>
                <a:buChar char="•"/>
              </a:pPr>
              <a:r>
                <a:rPr lang="en-US" sz="2600"/>
                <a:t>User-friendly filters for specific preferences (e.g., camera quality).</a:t>
              </a:r>
            </a:p>
            <a:p>
              <a:pPr marL="457200" indent="-457200">
                <a:buFont typeface="Arial" panose="020B0604020202020204" pitchFamily="34" charset="0"/>
                <a:buChar char="•"/>
              </a:pPr>
              <a:r>
                <a:rPr lang="en-US" sz="2600"/>
                <a:t>Curated selections save time in decision-making.</a:t>
              </a:r>
            </a:p>
            <a:p>
              <a:pPr marL="457200" indent="-457200">
                <a:buFont typeface="Arial" panose="020B0604020202020204" pitchFamily="34" charset="0"/>
                <a:buChar char="•"/>
              </a:pPr>
              <a:r>
                <a:rPr lang="en-US" sz="2600"/>
                <a:t>Centralized access to comparisons and purchase links</a:t>
              </a:r>
              <a:r>
                <a:rPr lang="en-US" sz="2000"/>
                <a:t>.</a:t>
              </a:r>
            </a:p>
          </p:txBody>
        </p:sp>
        <p:cxnSp>
          <p:nvCxnSpPr>
            <p:cNvPr id="41" name="Straight Connector 40"/>
            <p:cNvCxnSpPr/>
            <p:nvPr/>
          </p:nvCxnSpPr>
          <p:spPr>
            <a:xfrm flipH="1">
              <a:off x="3515381" y="2838188"/>
              <a:ext cx="36888" cy="0"/>
            </a:xfrm>
            <a:prstGeom prst="line">
              <a:avLst/>
            </a:prstGeom>
            <a:noFill/>
            <a:ln w="19050" cap="flat" cmpd="sng" algn="ctr">
              <a:solidFill>
                <a:srgbClr val="70AD47"/>
              </a:solidFill>
              <a:prstDash val="solid"/>
              <a:miter lim="800000"/>
            </a:ln>
            <a:effectLst/>
          </p:spPr>
        </p:cxnSp>
        <p:cxnSp>
          <p:nvCxnSpPr>
            <p:cNvPr id="42" name="Straight Connector 41"/>
            <p:cNvCxnSpPr/>
            <p:nvPr/>
          </p:nvCxnSpPr>
          <p:spPr>
            <a:xfrm flipH="1" flipV="1">
              <a:off x="2899064" y="2553002"/>
              <a:ext cx="0" cy="992726"/>
            </a:xfrm>
            <a:prstGeom prst="line">
              <a:avLst/>
            </a:prstGeom>
            <a:noFill/>
            <a:ln w="19050" cap="flat" cmpd="sng" algn="ctr">
              <a:solidFill>
                <a:schemeClr val="tx2">
                  <a:lumMod val="60000"/>
                  <a:lumOff val="40000"/>
                </a:schemeClr>
              </a:solidFill>
              <a:prstDash val="solid"/>
              <a:miter lim="800000"/>
            </a:ln>
            <a:effectLst/>
          </p:spPr>
        </p:cxnSp>
        <p:cxnSp>
          <p:nvCxnSpPr>
            <p:cNvPr id="43" name="Straight Connector 42"/>
            <p:cNvCxnSpPr/>
            <p:nvPr/>
          </p:nvCxnSpPr>
          <p:spPr>
            <a:xfrm flipV="1">
              <a:off x="5141079" y="1771429"/>
              <a:ext cx="0" cy="648440"/>
            </a:xfrm>
            <a:prstGeom prst="line">
              <a:avLst/>
            </a:prstGeom>
            <a:noFill/>
            <a:ln w="19050" cap="flat" cmpd="sng" algn="ctr">
              <a:solidFill>
                <a:schemeClr val="tx2">
                  <a:lumMod val="60000"/>
                  <a:lumOff val="40000"/>
                </a:schemeClr>
              </a:solidFill>
              <a:prstDash val="solid"/>
              <a:miter lim="800000"/>
            </a:ln>
            <a:effectLst/>
          </p:spPr>
        </p:cxnSp>
        <p:cxnSp>
          <p:nvCxnSpPr>
            <p:cNvPr id="44" name="Straight Connector 43"/>
            <p:cNvCxnSpPr>
              <a:cxnSpLocks/>
            </p:cNvCxnSpPr>
            <p:nvPr/>
          </p:nvCxnSpPr>
          <p:spPr>
            <a:xfrm flipH="1">
              <a:off x="5136823" y="1781993"/>
              <a:ext cx="668957" cy="1167"/>
            </a:xfrm>
            <a:prstGeom prst="line">
              <a:avLst/>
            </a:prstGeom>
            <a:noFill/>
            <a:ln w="19050" cap="flat" cmpd="sng" algn="ctr">
              <a:solidFill>
                <a:schemeClr val="tx2">
                  <a:lumMod val="60000"/>
                  <a:lumOff val="40000"/>
                </a:schemeClr>
              </a:solidFill>
              <a:prstDash val="solid"/>
              <a:miter lim="800000"/>
            </a:ln>
            <a:effectLst/>
          </p:spPr>
        </p:cxnSp>
        <p:sp>
          <p:nvSpPr>
            <p:cNvPr id="45" name="TextBox 44"/>
            <p:cNvSpPr txBox="1"/>
            <p:nvPr/>
          </p:nvSpPr>
          <p:spPr>
            <a:xfrm>
              <a:off x="5826034" y="1329161"/>
              <a:ext cx="2493468" cy="905663"/>
            </a:xfrm>
            <a:prstGeom prst="rect">
              <a:avLst/>
            </a:prstGeom>
            <a:noFill/>
            <a:ln>
              <a:solidFill>
                <a:schemeClr val="tx2">
                  <a:lumMod val="50000"/>
                </a:schemeClr>
              </a:solidFill>
            </a:ln>
          </p:spPr>
          <p:txBody>
            <a:bodyPr wrap="square" lIns="68580" tIns="34290" rIns="68580" bIns="34290" rtlCol="0" anchor="t">
              <a:spAutoFit/>
            </a:bodyPr>
            <a:lstStyle/>
            <a:p>
              <a:pPr defTabSz="685783">
                <a:defRPr/>
              </a:pPr>
              <a:r>
                <a:rPr lang="en-US" sz="2600" b="1"/>
                <a:t>Enhanced Experience</a:t>
              </a:r>
              <a:r>
                <a:rPr lang="en-US" sz="2600"/>
                <a:t>: </a:t>
              </a:r>
            </a:p>
            <a:p>
              <a:pPr defTabSz="685783">
                <a:defRPr/>
              </a:pPr>
              <a:r>
                <a:rPr lang="en-US" sz="2600"/>
                <a:t>Personalized recommendations with reviews, ratings, and exclusive discounts from partners.</a:t>
              </a:r>
              <a:r>
                <a:rPr kumimoji="0" lang="en-US" sz="2600" b="0" u="none" strike="noStrike" kern="0" cap="none" spc="0" normalizeH="0" baseline="0" noProof="0">
                  <a:ln>
                    <a:noFill/>
                  </a:ln>
                  <a:effectLst/>
                  <a:uLnTx/>
                  <a:uFillTx/>
                  <a:latin typeface="Arial"/>
                  <a:ea typeface="+mn-lt"/>
                  <a:cs typeface="+mn-lt"/>
                  <a:sym typeface="Arial"/>
                </a:rPr>
                <a:t>.</a:t>
              </a:r>
              <a:endParaRPr lang="en-US" sz="2600">
                <a:latin typeface="Arial"/>
                <a:ea typeface="+mn-lt"/>
                <a:cs typeface="+mn-lt"/>
              </a:endParaRPr>
            </a:p>
          </p:txBody>
        </p:sp>
        <p:cxnSp>
          <p:nvCxnSpPr>
            <p:cNvPr id="46" name="Straight Connector 45"/>
            <p:cNvCxnSpPr>
              <a:cxnSpLocks/>
            </p:cNvCxnSpPr>
            <p:nvPr/>
          </p:nvCxnSpPr>
          <p:spPr>
            <a:xfrm>
              <a:off x="5714748" y="3002224"/>
              <a:ext cx="224075" cy="0"/>
            </a:xfrm>
            <a:prstGeom prst="line">
              <a:avLst/>
            </a:prstGeom>
            <a:noFill/>
            <a:ln w="6350" cap="flat" cmpd="sng" algn="ctr">
              <a:solidFill>
                <a:schemeClr val="tx2">
                  <a:lumMod val="60000"/>
                  <a:lumOff val="40000"/>
                </a:schemeClr>
              </a:solidFill>
              <a:prstDash val="solid"/>
              <a:miter lim="800000"/>
            </a:ln>
            <a:effectLst/>
          </p:spPr>
        </p:cxnSp>
        <p:cxnSp>
          <p:nvCxnSpPr>
            <p:cNvPr id="47" name="Straight Connector 46"/>
            <p:cNvCxnSpPr>
              <a:cxnSpLocks/>
            </p:cNvCxnSpPr>
            <p:nvPr/>
          </p:nvCxnSpPr>
          <p:spPr>
            <a:xfrm flipV="1">
              <a:off x="5938823" y="2732005"/>
              <a:ext cx="0" cy="596131"/>
            </a:xfrm>
            <a:prstGeom prst="line">
              <a:avLst/>
            </a:prstGeom>
            <a:noFill/>
            <a:ln w="6350" cap="flat" cmpd="sng" algn="ctr">
              <a:solidFill>
                <a:schemeClr val="tx2">
                  <a:lumMod val="60000"/>
                  <a:lumOff val="40000"/>
                </a:schemeClr>
              </a:solidFill>
              <a:prstDash val="solid"/>
              <a:miter lim="800000"/>
            </a:ln>
            <a:effectLst/>
          </p:spPr>
        </p:cxnSp>
        <p:cxnSp>
          <p:nvCxnSpPr>
            <p:cNvPr id="48" name="Straight Connector 47"/>
            <p:cNvCxnSpPr>
              <a:cxnSpLocks/>
            </p:cNvCxnSpPr>
            <p:nvPr/>
          </p:nvCxnSpPr>
          <p:spPr>
            <a:xfrm flipV="1">
              <a:off x="5136821" y="3644573"/>
              <a:ext cx="1" cy="795682"/>
            </a:xfrm>
            <a:prstGeom prst="line">
              <a:avLst/>
            </a:prstGeom>
            <a:noFill/>
            <a:ln w="19050" cap="flat" cmpd="sng" algn="ctr">
              <a:solidFill>
                <a:schemeClr val="tx2">
                  <a:lumMod val="60000"/>
                  <a:lumOff val="40000"/>
                </a:schemeClr>
              </a:solidFill>
              <a:prstDash val="solid"/>
              <a:miter lim="800000"/>
            </a:ln>
            <a:effectLst/>
          </p:spPr>
        </p:cxnSp>
        <p:cxnSp>
          <p:nvCxnSpPr>
            <p:cNvPr id="49" name="Straight Connector 48"/>
            <p:cNvCxnSpPr>
              <a:cxnSpLocks/>
            </p:cNvCxnSpPr>
            <p:nvPr/>
          </p:nvCxnSpPr>
          <p:spPr>
            <a:xfrm flipH="1" flipV="1">
              <a:off x="5136821" y="4440224"/>
              <a:ext cx="491672" cy="31"/>
            </a:xfrm>
            <a:prstGeom prst="line">
              <a:avLst/>
            </a:prstGeom>
            <a:noFill/>
            <a:ln w="19050" cap="flat" cmpd="sng" algn="ctr">
              <a:solidFill>
                <a:schemeClr val="tx2">
                  <a:lumMod val="60000"/>
                  <a:lumOff val="40000"/>
                </a:schemeClr>
              </a:solidFill>
              <a:prstDash val="solid"/>
              <a:miter lim="800000"/>
            </a:ln>
            <a:effectLst/>
          </p:spPr>
        </p:cxnSp>
        <p:sp>
          <p:nvSpPr>
            <p:cNvPr id="50" name="TextBox 49"/>
            <p:cNvSpPr txBox="1"/>
            <p:nvPr/>
          </p:nvSpPr>
          <p:spPr>
            <a:xfrm>
              <a:off x="5655049" y="4020734"/>
              <a:ext cx="2648455" cy="905663"/>
            </a:xfrm>
            <a:prstGeom prst="rect">
              <a:avLst/>
            </a:prstGeom>
            <a:noFill/>
            <a:ln>
              <a:solidFill>
                <a:schemeClr val="tx2">
                  <a:lumMod val="50000"/>
                </a:schemeClr>
              </a:solidFill>
            </a:ln>
          </p:spPr>
          <p:txBody>
            <a:bodyPr wrap="square" lIns="68580" tIns="34290" rIns="68580" bIns="34290" rtlCol="0" anchor="t">
              <a:spAutoFit/>
            </a:bodyPr>
            <a:lstStyle/>
            <a:p>
              <a:pPr defTabSz="685783">
                <a:defRPr/>
              </a:pPr>
              <a:r>
                <a:rPr lang="en-US" sz="2600" b="1"/>
                <a:t>Avoid Information Overload</a:t>
              </a:r>
              <a:r>
                <a:rPr lang="en-US" sz="2600"/>
                <a:t>: </a:t>
              </a:r>
            </a:p>
            <a:p>
              <a:pPr defTabSz="685783">
                <a:defRPr/>
              </a:pPr>
              <a:r>
                <a:rPr lang="en-US" sz="2600"/>
                <a:t>Clear guidance to prevent confusion and ensure transparency in pricing and availability.</a:t>
              </a:r>
              <a:endParaRPr lang="en-US" sz="2600">
                <a:latin typeface="Aptos"/>
                <a:ea typeface="+mn-lt"/>
                <a:cs typeface="+mn-lt"/>
              </a:endParaRPr>
            </a:p>
          </p:txBody>
        </p:sp>
        <p:sp>
          <p:nvSpPr>
            <p:cNvPr id="51" name="TextBox 50"/>
            <p:cNvSpPr txBox="1"/>
            <p:nvPr/>
          </p:nvSpPr>
          <p:spPr>
            <a:xfrm>
              <a:off x="6000440" y="2599223"/>
              <a:ext cx="2291606" cy="905663"/>
            </a:xfrm>
            <a:prstGeom prst="rect">
              <a:avLst/>
            </a:prstGeom>
            <a:noFill/>
            <a:ln>
              <a:solidFill>
                <a:schemeClr val="tx2">
                  <a:lumMod val="50000"/>
                </a:schemeClr>
              </a:solidFill>
            </a:ln>
          </p:spPr>
          <p:txBody>
            <a:bodyPr wrap="square" lIns="68580" tIns="34290" rIns="68580" bIns="34290" rtlCol="0" anchor="t">
              <a:spAutoFit/>
            </a:bodyPr>
            <a:lstStyle/>
            <a:p>
              <a:pPr defTabSz="685783">
                <a:defRPr/>
              </a:pPr>
              <a:r>
                <a:rPr lang="en-US" sz="2600" b="1"/>
                <a:t>Efficient Product Discovery</a:t>
              </a:r>
              <a:r>
                <a:rPr lang="en-US" sz="2600"/>
                <a:t>: </a:t>
              </a:r>
            </a:p>
            <a:p>
              <a:pPr defTabSz="685783">
                <a:defRPr/>
              </a:pPr>
              <a:r>
                <a:rPr lang="en-US" sz="2600"/>
                <a:t>Quick access to the best products without extensive browsing or research.</a:t>
              </a:r>
              <a:endParaRPr lang="en-US" sz="2600">
                <a:latin typeface="Arial"/>
                <a:ea typeface="+mn-lt"/>
                <a:cs typeface="+mn-lt"/>
              </a:endParaRPr>
            </a:p>
          </p:txBody>
        </p:sp>
        <p:sp>
          <p:nvSpPr>
            <p:cNvPr id="52" name="TextBox 51"/>
            <p:cNvSpPr txBox="1"/>
            <p:nvPr/>
          </p:nvSpPr>
          <p:spPr>
            <a:xfrm>
              <a:off x="548144" y="2467591"/>
              <a:ext cx="2272455" cy="1218884"/>
            </a:xfrm>
            <a:prstGeom prst="rect">
              <a:avLst/>
            </a:prstGeom>
            <a:noFill/>
            <a:ln>
              <a:solidFill>
                <a:schemeClr val="tx2">
                  <a:lumMod val="50000"/>
                </a:schemeClr>
              </a:solidFill>
            </a:ln>
          </p:spPr>
          <p:txBody>
            <a:bodyPr wrap="square" lIns="91440" tIns="45720" rIns="91440" bIns="45720" rtlCol="0" anchor="t">
              <a:spAutoFit/>
            </a:bodyPr>
            <a:lstStyle/>
            <a:p>
              <a:pPr>
                <a:defRPr/>
              </a:pPr>
              <a:r>
                <a:rPr lang="en-US" sz="2600" b="1"/>
                <a:t>Smart Recommendations</a:t>
              </a:r>
              <a:r>
                <a:rPr lang="en-US" sz="2600"/>
                <a:t>: Analyzes user preferences to suggest the top five tailored options in electronics and home appliances, with affiliate purchase links.</a:t>
              </a:r>
              <a:endParaRPr lang="en-US" sz="2600">
                <a:latin typeface="Arial"/>
                <a:cs typeface="Arial"/>
              </a:endParaRPr>
            </a:p>
          </p:txBody>
        </p:sp>
        <p:cxnSp>
          <p:nvCxnSpPr>
            <p:cNvPr id="53" name="Straight Connector 52"/>
            <p:cNvCxnSpPr>
              <a:cxnSpLocks/>
            </p:cNvCxnSpPr>
            <p:nvPr/>
          </p:nvCxnSpPr>
          <p:spPr>
            <a:xfrm flipH="1">
              <a:off x="2899064" y="3002224"/>
              <a:ext cx="92750" cy="0"/>
            </a:xfrm>
            <a:prstGeom prst="line">
              <a:avLst/>
            </a:prstGeom>
            <a:noFill/>
            <a:ln w="19050" cap="flat" cmpd="sng" algn="ctr">
              <a:solidFill>
                <a:schemeClr val="tx2">
                  <a:lumMod val="60000"/>
                  <a:lumOff val="40000"/>
                </a:schemeClr>
              </a:solidFill>
              <a:prstDash val="solid"/>
              <a:miter lim="800000"/>
            </a:ln>
            <a:effectLst/>
          </p:spPr>
        </p:cxnSp>
      </p:grpSp>
      <p:sp>
        <p:nvSpPr>
          <p:cNvPr id="8" name="Rectangle 7"/>
          <p:cNvSpPr/>
          <p:nvPr/>
        </p:nvSpPr>
        <p:spPr>
          <a:xfrm>
            <a:off x="7459785" y="4570725"/>
            <a:ext cx="1714342" cy="369332"/>
          </a:xfrm>
          <a:prstGeom prst="rect">
            <a:avLst/>
          </a:prstGeom>
        </p:spPr>
        <p:txBody>
          <a:bodyPr wrap="square">
            <a:spAutoFit/>
          </a:bodyPr>
          <a:lstStyle/>
          <a:p>
            <a:pPr algn="ctr"/>
            <a:r>
              <a:rPr lang="en-US"/>
              <a:t>FIT</a:t>
            </a:r>
          </a:p>
        </p:txBody>
      </p:sp>
      <p:sp>
        <p:nvSpPr>
          <p:cNvPr id="2" name="Rectangle 1"/>
          <p:cNvSpPr/>
          <p:nvPr/>
        </p:nvSpPr>
        <p:spPr>
          <a:xfrm>
            <a:off x="6286487" y="1477264"/>
            <a:ext cx="248786" cy="369332"/>
          </a:xfrm>
          <a:prstGeom prst="rect">
            <a:avLst/>
          </a:prstGeom>
        </p:spPr>
        <p:txBody>
          <a:bodyPr wrap="none">
            <a:spAutoFit/>
          </a:bodyPr>
          <a:lstStyle/>
          <a:p>
            <a:r>
              <a:rPr lang="en-US">
                <a:solidFill>
                  <a:srgbClr val="292929"/>
                </a:solidFill>
                <a:latin typeface="charter"/>
              </a:rPr>
              <a:t>.</a:t>
            </a:r>
            <a:endParaRPr lang="en-US"/>
          </a:p>
        </p:txBody>
      </p:sp>
      <p:sp>
        <p:nvSpPr>
          <p:cNvPr id="5" name="Rectangle 4">
            <a:extLst>
              <a:ext uri="{FF2B5EF4-FFF2-40B4-BE49-F238E27FC236}">
                <a16:creationId xmlns:a16="http://schemas.microsoft.com/office/drawing/2014/main" id="{3709EDCA-8FBB-8418-0043-C46403AE30BB}"/>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828ED15-1849-73DD-A0A5-457D7CBB8ADA}"/>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72DABD-CEC1-36B7-7759-A67B60024A8D}"/>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C7900D5-BE69-1F0C-A35B-AEB44DC59F71}"/>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7C57C6EB-6131-4669-917B-92D25AA35A8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044437" y="84045"/>
            <a:ext cx="2141590" cy="214159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3640215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p:cNvSpPr txBox="1"/>
          <p:nvPr/>
        </p:nvSpPr>
        <p:spPr>
          <a:xfrm>
            <a:off x="405009" y="28190"/>
            <a:ext cx="11351678" cy="1178400"/>
          </a:xfrm>
          <a:prstGeom prst="rect">
            <a:avLst/>
          </a:prstGeom>
          <a:noFill/>
        </p:spPr>
        <p:txBody>
          <a:bodyPr wrap="square" lIns="137160" tIns="68580" rIns="137160" bIns="68580" rtlCol="0" anchor="t">
            <a:spAutoFit/>
          </a:bodyPr>
          <a:lstStyle/>
          <a:p>
            <a:pPr>
              <a:lnSpc>
                <a:spcPts val="8747"/>
              </a:lnSpc>
              <a:spcBef>
                <a:spcPct val="0"/>
              </a:spcBef>
            </a:pPr>
            <a:r>
              <a:rPr lang="en-US" sz="5400" b="1"/>
              <a:t>Solution</a:t>
            </a:r>
          </a:p>
        </p:txBody>
      </p:sp>
      <p:sp>
        <p:nvSpPr>
          <p:cNvPr id="110" name="Content Placeholder 2"/>
          <p:cNvSpPr txBox="1">
            <a:spLocks/>
          </p:cNvSpPr>
          <p:nvPr/>
        </p:nvSpPr>
        <p:spPr>
          <a:xfrm>
            <a:off x="990600" y="1728880"/>
            <a:ext cx="7045566" cy="8090981"/>
          </a:xfrm>
          <a:prstGeom prst="rect">
            <a:avLst/>
          </a:prstGeom>
          <a:ln w="28575">
            <a:solidFill>
              <a:schemeClr val="tx1"/>
            </a:solidFill>
          </a:ln>
        </p:spPr>
        <p:txBody>
          <a:bodyPr vert="horz" lIns="137160" tIns="68580" rIns="137160" bIns="6858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000" b="1" u="sng"/>
              <a:t>Describe your Solution:</a:t>
            </a:r>
          </a:p>
          <a:p>
            <a:pPr marL="0" indent="0">
              <a:buNone/>
            </a:pPr>
            <a:r>
              <a:rPr lang="en-GB"/>
              <a:t>The details of our offering consist of:</a:t>
            </a:r>
          </a:p>
          <a:p>
            <a:pPr marL="457200" indent="-457200">
              <a:buFont typeface="+mj-lt"/>
              <a:buAutoNum type="arabicPeriod"/>
            </a:pPr>
            <a:r>
              <a:rPr kumimoji="0" lang="en-US" altLang="en-US" b="1" i="0" u="none" strike="noStrike" cap="none" normalizeH="0" baseline="0">
                <a:ln>
                  <a:noFill/>
                </a:ln>
                <a:solidFill>
                  <a:schemeClr val="tx1"/>
                </a:solidFill>
                <a:effectLst/>
                <a:latin typeface="Arial" panose="020B0604020202020204" pitchFamily="34" charset="0"/>
              </a:rPr>
              <a:t>Product Fit:</a:t>
            </a:r>
            <a:br>
              <a:rPr kumimoji="0" lang="en-US" altLang="en-US" sz="3200" b="0" i="0" u="none" strike="noStrike" cap="none" normalizeH="0" baseline="0">
                <a:ln>
                  <a:noFill/>
                </a:ln>
                <a:solidFill>
                  <a:schemeClr val="tx1"/>
                </a:solidFill>
                <a:effectLst/>
                <a:latin typeface="Arial" panose="020B0604020202020204" pitchFamily="34" charset="0"/>
              </a:rPr>
            </a:br>
            <a:r>
              <a:rPr lang="en-US"/>
              <a:t>Our service is designed for users seeking personalized tech advice who desire a hassle-free shopping experience. We prioritize delivering a relevant and engaging experience by providing product suggestions that align closely with the customer's specific needs and preferences.</a:t>
            </a:r>
          </a:p>
          <a:p>
            <a:pPr marL="457200" indent="-457200">
              <a:buFont typeface="+mj-lt"/>
              <a:buAutoNum type="arabicPeriod"/>
            </a:pPr>
            <a:r>
              <a:rPr lang="en-US" b="1">
                <a:latin typeface="Arial" panose="020B0604020202020204" pitchFamily="34" charset="0"/>
                <a:cs typeface="Arial" panose="020B0604020202020204" pitchFamily="34" charset="0"/>
              </a:rPr>
              <a:t>Customer Pain Match:</a:t>
            </a:r>
            <a:br>
              <a:rPr lang="en-US" sz="3200">
                <a:latin typeface="Arial" panose="020B0604020202020204" pitchFamily="34" charset="0"/>
                <a:cs typeface="Arial" panose="020B0604020202020204" pitchFamily="34" charset="0"/>
              </a:rPr>
            </a:br>
            <a:r>
              <a:rPr lang="en-US">
                <a:cs typeface="Arial" panose="020B0604020202020204" pitchFamily="34" charset="0"/>
              </a:rPr>
              <a:t>Our solution effectively addresses decision fatigue by offering a curated shopping experience. By simplifying the selection process, we alleviate the primary pain points faced by customers, allowing them to focus on making informed choices without the overwhelming burden of extensive research.</a:t>
            </a:r>
            <a:endParaRPr kumimoji="0" lang="en-US" altLang="en-US" sz="1600" b="0" i="0" u="none" strike="noStrike" cap="none" normalizeH="0" baseline="0">
              <a:ln>
                <a:noFill/>
              </a:ln>
              <a:solidFill>
                <a:schemeClr val="tx1"/>
              </a:solidFill>
              <a:effectLst/>
            </a:endParaRPr>
          </a:p>
          <a:p>
            <a:pPr marL="0" indent="0">
              <a:buNone/>
            </a:pPr>
            <a:endParaRPr lang="en-GB" sz="1800">
              <a:cs typeface="Calibri"/>
            </a:endParaRPr>
          </a:p>
          <a:p>
            <a:pPr marL="0" indent="0">
              <a:buNone/>
            </a:pPr>
            <a:endParaRPr lang="en-GB" sz="2000">
              <a:cs typeface="Calibri"/>
            </a:endParaRPr>
          </a:p>
          <a:p>
            <a:pPr marL="0" indent="0">
              <a:buNone/>
            </a:pPr>
            <a:endParaRPr lang="en-GB" sz="2700">
              <a:cs typeface="Calibri"/>
            </a:endParaRPr>
          </a:p>
          <a:p>
            <a:pPr marL="0" indent="0">
              <a:buNone/>
            </a:pPr>
            <a:endParaRPr lang="en-GB" sz="2100">
              <a:cs typeface="Calibri"/>
            </a:endParaRPr>
          </a:p>
        </p:txBody>
      </p:sp>
      <p:sp>
        <p:nvSpPr>
          <p:cNvPr id="2" name="Rectangle 1"/>
          <p:cNvSpPr/>
          <p:nvPr/>
        </p:nvSpPr>
        <p:spPr>
          <a:xfrm>
            <a:off x="8699559" y="1728880"/>
            <a:ext cx="6874214" cy="7971413"/>
          </a:xfrm>
          <a:prstGeom prst="rect">
            <a:avLst/>
          </a:prstGeom>
          <a:ln w="28575">
            <a:solidFill>
              <a:schemeClr val="tx1"/>
            </a:solidFill>
          </a:ln>
        </p:spPr>
        <p:txBody>
          <a:bodyPr wrap="square">
            <a:spAutoFit/>
          </a:bodyPr>
          <a:lstStyle/>
          <a:p>
            <a:r>
              <a:rPr lang="en-GB" sz="3600" b="1" u="sng"/>
              <a:t>List the Benefits of Your solutions</a:t>
            </a:r>
          </a:p>
          <a:p>
            <a:endParaRPr lang="en-GB" sz="2800" b="1"/>
          </a:p>
          <a:p>
            <a:pPr marL="514350" indent="-514350">
              <a:buFont typeface="+mj-lt"/>
              <a:buAutoNum type="arabicPeriod"/>
            </a:pPr>
            <a:r>
              <a:rPr lang="en-US" sz="3200" b="1"/>
              <a:t>Tailored Recommendations:</a:t>
            </a:r>
            <a:r>
              <a:rPr lang="en-US" sz="3200"/>
              <a:t> Personalized suggestions based on specific customer needs.</a:t>
            </a:r>
          </a:p>
          <a:p>
            <a:pPr marL="514350" indent="-514350">
              <a:buFont typeface="+mj-lt"/>
              <a:buAutoNum type="arabicPeriod"/>
            </a:pPr>
            <a:r>
              <a:rPr lang="en-US" sz="3200" b="1"/>
              <a:t>Time Efficiency:</a:t>
            </a:r>
            <a:r>
              <a:rPr lang="en-US" sz="3200"/>
              <a:t> Streamlined shopping that saves time and effort.</a:t>
            </a:r>
          </a:p>
          <a:p>
            <a:pPr marL="514350" indent="-514350">
              <a:buFont typeface="+mj-lt"/>
              <a:buAutoNum type="arabicPeriod"/>
            </a:pPr>
            <a:r>
              <a:rPr lang="en-US" sz="3200" b="1"/>
              <a:t>Informed Decisions:</a:t>
            </a:r>
            <a:r>
              <a:rPr lang="en-US" sz="3200"/>
              <a:t> Curated options that empower confident purchasing.</a:t>
            </a:r>
          </a:p>
          <a:p>
            <a:pPr marL="514350" indent="-514350">
              <a:buFont typeface="+mj-lt"/>
              <a:buAutoNum type="arabicPeriod"/>
            </a:pPr>
            <a:r>
              <a:rPr lang="en-US" sz="3200" b="1"/>
              <a:t>Affiliate Revenue Model:</a:t>
            </a:r>
            <a:r>
              <a:rPr lang="en-US" sz="3200"/>
              <a:t> Diverse monetization opportunities through partnerships.</a:t>
            </a:r>
          </a:p>
          <a:p>
            <a:pPr marL="514350" indent="-514350">
              <a:buFont typeface="+mj-lt"/>
              <a:buAutoNum type="arabicPeriod"/>
            </a:pPr>
            <a:r>
              <a:rPr lang="en-US" sz="3200" b="1"/>
              <a:t>Reduced Stress:</a:t>
            </a:r>
            <a:r>
              <a:rPr lang="en-US" sz="3200"/>
              <a:t> A simplified experience that enhances customer satisfaction.</a:t>
            </a:r>
          </a:p>
          <a:p>
            <a:endParaRPr lang="en-US" sz="3200"/>
          </a:p>
        </p:txBody>
      </p:sp>
      <p:sp>
        <p:nvSpPr>
          <p:cNvPr id="5" name="Rectangle 4">
            <a:extLst>
              <a:ext uri="{FF2B5EF4-FFF2-40B4-BE49-F238E27FC236}">
                <a16:creationId xmlns:a16="http://schemas.microsoft.com/office/drawing/2014/main" id="{F586E1BE-DAED-7173-DD5A-FB3255AA2D86}"/>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9FFD36-F66B-F597-97D5-4C56ACC45D7C}"/>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A898236-D1E9-72C3-8AB6-E04A7A09691C}"/>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EA44648-49B9-07EB-E4A2-3CA3723653B1}"/>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CB67CC5-3D5A-4F4D-B8FD-1FF36009F32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6044437" y="84045"/>
            <a:ext cx="2141590" cy="214159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2644944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5"/>
          <p:cNvSpPr txBox="1"/>
          <p:nvPr/>
        </p:nvSpPr>
        <p:spPr>
          <a:xfrm>
            <a:off x="381000" y="0"/>
            <a:ext cx="12338484" cy="1019574"/>
          </a:xfrm>
          <a:prstGeom prst="rect">
            <a:avLst/>
          </a:prstGeom>
        </p:spPr>
        <p:txBody>
          <a:bodyPr wrap="square" lIns="0" tIns="0" rIns="0" bIns="0" rtlCol="0" anchor="t">
            <a:spAutoFit/>
          </a:bodyPr>
          <a:lstStyle/>
          <a:p>
            <a:pPr>
              <a:lnSpc>
                <a:spcPts val="8747"/>
              </a:lnSpc>
            </a:pPr>
            <a:r>
              <a:rPr lang="en-US" sz="5400" b="1"/>
              <a:t>Competition Analysis</a:t>
            </a:r>
          </a:p>
        </p:txBody>
      </p:sp>
      <p:graphicFrame>
        <p:nvGraphicFramePr>
          <p:cNvPr id="7" name="Table 6"/>
          <p:cNvGraphicFramePr>
            <a:graphicFrameLocks noGrp="1"/>
          </p:cNvGraphicFramePr>
          <p:nvPr>
            <p:extLst>
              <p:ext uri="{D42A27DB-BD31-4B8C-83A1-F6EECF244321}">
                <p14:modId xmlns:p14="http://schemas.microsoft.com/office/powerpoint/2010/main" val="926787232"/>
              </p:ext>
            </p:extLst>
          </p:nvPr>
        </p:nvGraphicFramePr>
        <p:xfrm>
          <a:off x="602392" y="1019432"/>
          <a:ext cx="17096276" cy="9146738"/>
        </p:xfrm>
        <a:graphic>
          <a:graphicData uri="http://schemas.openxmlformats.org/drawingml/2006/table">
            <a:tbl>
              <a:tblPr firstRow="1" bandRow="1">
                <a:tableStyleId>{B301B821-A1FF-4177-AEE7-76D212191A09}</a:tableStyleId>
              </a:tblPr>
              <a:tblGrid>
                <a:gridCol w="2223776">
                  <a:extLst>
                    <a:ext uri="{9D8B030D-6E8A-4147-A177-3AD203B41FA5}">
                      <a16:colId xmlns:a16="http://schemas.microsoft.com/office/drawing/2014/main" val="666748423"/>
                    </a:ext>
                  </a:extLst>
                </a:gridCol>
                <a:gridCol w="2876629">
                  <a:extLst>
                    <a:ext uri="{9D8B030D-6E8A-4147-A177-3AD203B41FA5}">
                      <a16:colId xmlns:a16="http://schemas.microsoft.com/office/drawing/2014/main" val="837611741"/>
                    </a:ext>
                  </a:extLst>
                </a:gridCol>
                <a:gridCol w="2652210">
                  <a:extLst>
                    <a:ext uri="{9D8B030D-6E8A-4147-A177-3AD203B41FA5}">
                      <a16:colId xmlns:a16="http://schemas.microsoft.com/office/drawing/2014/main" val="2522811997"/>
                    </a:ext>
                  </a:extLst>
                </a:gridCol>
                <a:gridCol w="2468595">
                  <a:extLst>
                    <a:ext uri="{9D8B030D-6E8A-4147-A177-3AD203B41FA5}">
                      <a16:colId xmlns:a16="http://schemas.microsoft.com/office/drawing/2014/main" val="2808365038"/>
                    </a:ext>
                  </a:extLst>
                </a:gridCol>
                <a:gridCol w="2550202">
                  <a:extLst>
                    <a:ext uri="{9D8B030D-6E8A-4147-A177-3AD203B41FA5}">
                      <a16:colId xmlns:a16="http://schemas.microsoft.com/office/drawing/2014/main" val="842314674"/>
                    </a:ext>
                  </a:extLst>
                </a:gridCol>
                <a:gridCol w="4324864">
                  <a:extLst>
                    <a:ext uri="{9D8B030D-6E8A-4147-A177-3AD203B41FA5}">
                      <a16:colId xmlns:a16="http://schemas.microsoft.com/office/drawing/2014/main" val="3630476225"/>
                    </a:ext>
                  </a:extLst>
                </a:gridCol>
              </a:tblGrid>
              <a:tr h="831136">
                <a:tc>
                  <a:txBody>
                    <a:bodyPr/>
                    <a:lstStyle/>
                    <a:p>
                      <a:pPr algn="ctr"/>
                      <a:r>
                        <a:rPr lang="en-US" sz="2400" b="1">
                          <a:solidFill>
                            <a:schemeClr val="tx1"/>
                          </a:solidFill>
                        </a:rPr>
                        <a:t>Benefits </a:t>
                      </a:r>
                    </a:p>
                  </a:txBody>
                  <a:tcPr/>
                </a:tc>
                <a:tc>
                  <a:txBody>
                    <a:bodyPr/>
                    <a:lstStyle/>
                    <a:p>
                      <a:pPr algn="ctr"/>
                      <a:r>
                        <a:rPr lang="en-US" sz="2400" b="1">
                          <a:solidFill>
                            <a:schemeClr val="tx1"/>
                          </a:solidFill>
                        </a:rPr>
                        <a:t>Amazon India</a:t>
                      </a:r>
                    </a:p>
                  </a:txBody>
                  <a:tcPr/>
                </a:tc>
                <a:tc>
                  <a:txBody>
                    <a:bodyPr/>
                    <a:lstStyle/>
                    <a:p>
                      <a:pPr algn="ctr"/>
                      <a:r>
                        <a:rPr lang="en-US" sz="2400" b="1">
                          <a:solidFill>
                            <a:schemeClr val="tx1"/>
                          </a:solidFill>
                        </a:rPr>
                        <a:t>Flipkart</a:t>
                      </a:r>
                    </a:p>
                  </a:txBody>
                  <a:tcPr/>
                </a:tc>
                <a:tc>
                  <a:txBody>
                    <a:bodyPr/>
                    <a:lstStyle/>
                    <a:p>
                      <a:pPr lvl="0" algn="ctr">
                        <a:lnSpc>
                          <a:spcPct val="100000"/>
                        </a:lnSpc>
                        <a:spcBef>
                          <a:spcPts val="0"/>
                        </a:spcBef>
                        <a:spcAft>
                          <a:spcPts val="0"/>
                        </a:spcAft>
                        <a:buNone/>
                      </a:pPr>
                      <a:r>
                        <a:rPr lang="en-US" sz="2400" b="1" u="none" strike="noStrike" noProof="0">
                          <a:solidFill>
                            <a:schemeClr val="tx1"/>
                          </a:solidFill>
                        </a:rPr>
                        <a:t>Reliance Digital</a:t>
                      </a:r>
                      <a:endParaRPr lang="en-US" sz="2400" b="1" u="none" strike="noStrike" noProof="0">
                        <a:solidFill>
                          <a:srgbClr val="FFFFFF"/>
                        </a:solidFill>
                      </a:endParaRPr>
                    </a:p>
                    <a:p>
                      <a:pPr lvl="0" algn="ctr">
                        <a:buNone/>
                      </a:pPr>
                      <a:endParaRPr lang="en-US" sz="2400" b="1">
                        <a:solidFill>
                          <a:schemeClr val="tx1"/>
                        </a:solidFill>
                      </a:endParaRPr>
                    </a:p>
                  </a:txBody>
                  <a:tcPr/>
                </a:tc>
                <a:tc>
                  <a:txBody>
                    <a:bodyPr/>
                    <a:lstStyle/>
                    <a:p>
                      <a:pPr lvl="0" algn="ctr">
                        <a:buNone/>
                      </a:pPr>
                      <a:r>
                        <a:rPr lang="en-US" sz="2400" b="1">
                          <a:solidFill>
                            <a:schemeClr val="tx1"/>
                          </a:solidFill>
                        </a:rPr>
                        <a:t>Tata Cliq</a:t>
                      </a:r>
                      <a:endParaRPr lang="en-US"/>
                    </a:p>
                  </a:txBody>
                  <a:tcPr/>
                </a:tc>
                <a:tc>
                  <a:txBody>
                    <a:bodyPr/>
                    <a:lstStyle/>
                    <a:p>
                      <a:pPr algn="ctr"/>
                      <a:r>
                        <a:rPr lang="en-US" sz="2400" b="1">
                          <a:solidFill>
                            <a:schemeClr val="tx1"/>
                          </a:solidFill>
                        </a:rPr>
                        <a:t>PickDo</a:t>
                      </a:r>
                    </a:p>
                  </a:txBody>
                  <a:tcPr/>
                </a:tc>
                <a:extLst>
                  <a:ext uri="{0D108BD9-81ED-4DB2-BD59-A6C34878D82A}">
                    <a16:rowId xmlns:a16="http://schemas.microsoft.com/office/drawing/2014/main" val="1806830575"/>
                  </a:ext>
                </a:extLst>
              </a:tr>
              <a:tr h="868077">
                <a:tc>
                  <a:txBody>
                    <a:bodyPr/>
                    <a:lstStyle/>
                    <a:p>
                      <a:r>
                        <a:rPr lang="en-US"/>
                        <a:t>Product</a:t>
                      </a:r>
                    </a:p>
                  </a:txBody>
                  <a:tcPr/>
                </a:tc>
                <a:tc>
                  <a:txBody>
                    <a:bodyPr/>
                    <a:lstStyle/>
                    <a:p>
                      <a:pPr lvl="0">
                        <a:buNone/>
                      </a:pPr>
                      <a:r>
                        <a:rPr lang="en-US" sz="1800" b="0" u="none" strike="noStrike" noProof="0"/>
                        <a:t>Extensive range across all categories, but generalized options.</a:t>
                      </a:r>
                      <a:endParaRPr lang="en-US"/>
                    </a:p>
                  </a:txBody>
                  <a:tcPr/>
                </a:tc>
                <a:tc>
                  <a:txBody>
                    <a:bodyPr/>
                    <a:lstStyle/>
                    <a:p>
                      <a:pPr lvl="0" algn="l">
                        <a:lnSpc>
                          <a:spcPct val="100000"/>
                        </a:lnSpc>
                        <a:spcBef>
                          <a:spcPts val="0"/>
                        </a:spcBef>
                        <a:spcAft>
                          <a:spcPts val="0"/>
                        </a:spcAft>
                        <a:buNone/>
                      </a:pPr>
                      <a:r>
                        <a:rPr lang="en-US"/>
                        <a:t>Similar range, with focus on regional brands, lacks precision.</a:t>
                      </a:r>
                    </a:p>
                  </a:txBody>
                  <a:tcPr/>
                </a:tc>
                <a:tc>
                  <a:txBody>
                    <a:bodyPr/>
                    <a:lstStyle/>
                    <a:p>
                      <a:pPr lvl="0" algn="l">
                        <a:lnSpc>
                          <a:spcPct val="100000"/>
                        </a:lnSpc>
                        <a:spcBef>
                          <a:spcPts val="0"/>
                        </a:spcBef>
                        <a:spcAft>
                          <a:spcPts val="0"/>
                        </a:spcAft>
                        <a:buNone/>
                      </a:pPr>
                      <a:r>
                        <a:rPr lang="en-US"/>
                        <a:t>Focused on electronics and appliances, limited variety.</a:t>
                      </a:r>
                    </a:p>
                  </a:txBody>
                  <a:tcPr/>
                </a:tc>
                <a:tc>
                  <a:txBody>
                    <a:bodyPr/>
                    <a:lstStyle/>
                    <a:p>
                      <a:pPr lvl="0" algn="l">
                        <a:lnSpc>
                          <a:spcPct val="100000"/>
                        </a:lnSpc>
                        <a:spcBef>
                          <a:spcPts val="0"/>
                        </a:spcBef>
                        <a:spcAft>
                          <a:spcPts val="0"/>
                        </a:spcAft>
                        <a:buNone/>
                      </a:pPr>
                      <a:r>
                        <a:rPr lang="en-US"/>
                        <a:t>Premium brands, but narrower selection in electronics.</a:t>
                      </a:r>
                    </a:p>
                  </a:txBody>
                  <a:tcPr/>
                </a:tc>
                <a:tc>
                  <a:txBody>
                    <a:bodyPr/>
                    <a:lstStyle/>
                    <a:p>
                      <a:pPr lvl="0" algn="l">
                        <a:lnSpc>
                          <a:spcPct val="100000"/>
                        </a:lnSpc>
                        <a:spcBef>
                          <a:spcPts val="0"/>
                        </a:spcBef>
                        <a:spcAft>
                          <a:spcPts val="0"/>
                        </a:spcAft>
                        <a:buNone/>
                      </a:pPr>
                      <a:r>
                        <a:rPr lang="en-US" b="0"/>
                        <a:t>Highly curated, personalized product recommendations</a:t>
                      </a:r>
                      <a:r>
                        <a:rPr lang="en-US"/>
                        <a:t> tailored specifically to user preferences.</a:t>
                      </a:r>
                    </a:p>
                  </a:txBody>
                  <a:tcPr/>
                </a:tc>
                <a:extLst>
                  <a:ext uri="{0D108BD9-81ED-4DB2-BD59-A6C34878D82A}">
                    <a16:rowId xmlns:a16="http://schemas.microsoft.com/office/drawing/2014/main" val="584068931"/>
                  </a:ext>
                </a:extLst>
              </a:tr>
              <a:tr h="1126652">
                <a:tc>
                  <a:txBody>
                    <a:bodyPr/>
                    <a:lstStyle/>
                    <a:p>
                      <a:r>
                        <a:rPr lang="en-US"/>
                        <a:t>Price </a:t>
                      </a:r>
                    </a:p>
                  </a:txBody>
                  <a:tcPr/>
                </a:tc>
                <a:tc>
                  <a:txBody>
                    <a:bodyPr/>
                    <a:lstStyle/>
                    <a:p>
                      <a:pPr lvl="0">
                        <a:buNone/>
                      </a:pPr>
                      <a:r>
                        <a:rPr lang="en-US" sz="1800" b="0" u="none" strike="noStrike" noProof="0"/>
                        <a:t>Competitive, with regular sales and discounts, but generalized.</a:t>
                      </a:r>
                      <a:endParaRPr lang="en-US"/>
                    </a:p>
                  </a:txBody>
                  <a:tcPr/>
                </a:tc>
                <a:tc>
                  <a:txBody>
                    <a:bodyPr/>
                    <a:lstStyle/>
                    <a:p>
                      <a:pPr marL="0" lvl="0" indent="0" algn="l">
                        <a:lnSpc>
                          <a:spcPct val="100000"/>
                        </a:lnSpc>
                        <a:spcBef>
                          <a:spcPts val="0"/>
                        </a:spcBef>
                        <a:spcAft>
                          <a:spcPts val="0"/>
                        </a:spcAft>
                        <a:buNone/>
                      </a:pPr>
                      <a:r>
                        <a:rPr lang="en-US"/>
                        <a:t>Deep discounts, but offers are occasional and general.</a:t>
                      </a:r>
                    </a:p>
                    <a:p>
                      <a:pPr lvl="0">
                        <a:buNone/>
                      </a:pPr>
                      <a:endParaRPr lang="en-US"/>
                    </a:p>
                  </a:txBody>
                  <a:tcPr/>
                </a:tc>
                <a:tc>
                  <a:txBody>
                    <a:bodyPr/>
                    <a:lstStyle/>
                    <a:p>
                      <a:pPr lvl="0" algn="l">
                        <a:lnSpc>
                          <a:spcPct val="100000"/>
                        </a:lnSpc>
                        <a:spcBef>
                          <a:spcPts val="0"/>
                        </a:spcBef>
                        <a:spcAft>
                          <a:spcPts val="0"/>
                        </a:spcAft>
                        <a:buNone/>
                      </a:pPr>
                      <a:r>
                        <a:rPr lang="en-US"/>
                        <a:t>High-end pricing with occasional offers.</a:t>
                      </a:r>
                    </a:p>
                    <a:p>
                      <a:pPr lvl="0">
                        <a:buNone/>
                      </a:pPr>
                      <a:endParaRPr lang="en-US"/>
                    </a:p>
                  </a:txBody>
                  <a:tcPr/>
                </a:tc>
                <a:tc>
                  <a:txBody>
                    <a:bodyPr/>
                    <a:lstStyle/>
                    <a:p>
                      <a:pPr lvl="0" algn="l">
                        <a:lnSpc>
                          <a:spcPct val="100000"/>
                        </a:lnSpc>
                        <a:spcBef>
                          <a:spcPts val="0"/>
                        </a:spcBef>
                        <a:spcAft>
                          <a:spcPts val="0"/>
                        </a:spcAft>
                        <a:buNone/>
                      </a:pPr>
                      <a:r>
                        <a:rPr lang="en-US"/>
                        <a:t>Competitive for luxury, but higher prices for mid-range products.</a:t>
                      </a:r>
                    </a:p>
                    <a:p>
                      <a:pPr lvl="0">
                        <a:buNone/>
                      </a:pPr>
                      <a:endParaRPr lang="en-US"/>
                    </a:p>
                  </a:txBody>
                  <a:tcPr/>
                </a:tc>
                <a:tc>
                  <a:txBody>
                    <a:bodyPr/>
                    <a:lstStyle/>
                    <a:p>
                      <a:pPr lvl="0" algn="l">
                        <a:lnSpc>
                          <a:spcPct val="100000"/>
                        </a:lnSpc>
                        <a:spcBef>
                          <a:spcPts val="0"/>
                        </a:spcBef>
                        <a:spcAft>
                          <a:spcPts val="0"/>
                        </a:spcAft>
                        <a:buNone/>
                      </a:pPr>
                      <a:r>
                        <a:rPr lang="en-US" b="0"/>
                        <a:t>Dynamic pricing based on real-time deals and user needs</a:t>
                      </a:r>
                      <a:r>
                        <a:rPr lang="en-US"/>
                        <a:t>, ensuring the best value for money.</a:t>
                      </a:r>
                    </a:p>
                    <a:p>
                      <a:pPr lvl="0">
                        <a:buNone/>
                      </a:pPr>
                      <a:endParaRPr lang="en-US"/>
                    </a:p>
                  </a:txBody>
                  <a:tcPr/>
                </a:tc>
                <a:extLst>
                  <a:ext uri="{0D108BD9-81ED-4DB2-BD59-A6C34878D82A}">
                    <a16:rowId xmlns:a16="http://schemas.microsoft.com/office/drawing/2014/main" val="3832088801"/>
                  </a:ext>
                </a:extLst>
              </a:tr>
              <a:tr h="1385229">
                <a:tc>
                  <a:txBody>
                    <a:bodyPr/>
                    <a:lstStyle/>
                    <a:p>
                      <a:r>
                        <a:rPr lang="en-US"/>
                        <a:t>Branding channels </a:t>
                      </a:r>
                    </a:p>
                  </a:txBody>
                  <a:tcPr/>
                </a:tc>
                <a:tc>
                  <a:txBody>
                    <a:bodyPr/>
                    <a:lstStyle/>
                    <a:p>
                      <a:pPr lvl="0" algn="l">
                        <a:lnSpc>
                          <a:spcPct val="100000"/>
                        </a:lnSpc>
                        <a:spcBef>
                          <a:spcPts val="0"/>
                        </a:spcBef>
                        <a:spcAft>
                          <a:spcPts val="0"/>
                        </a:spcAft>
                        <a:buNone/>
                      </a:pPr>
                      <a:r>
                        <a:rPr lang="en-US"/>
                        <a:t>Heavy digital and traditional marketing, lacks personalization.</a:t>
                      </a:r>
                    </a:p>
                  </a:txBody>
                  <a:tcPr/>
                </a:tc>
                <a:tc>
                  <a:txBody>
                    <a:bodyPr/>
                    <a:lstStyle/>
                    <a:p>
                      <a:pPr lvl="0" algn="l">
                        <a:lnSpc>
                          <a:spcPct val="100000"/>
                        </a:lnSpc>
                        <a:spcBef>
                          <a:spcPts val="0"/>
                        </a:spcBef>
                        <a:spcAft>
                          <a:spcPts val="0"/>
                        </a:spcAft>
                        <a:buNone/>
                      </a:pPr>
                      <a:r>
                        <a:rPr lang="en-US"/>
                        <a:t>Strong on digital channels but lacks precision targeting.</a:t>
                      </a:r>
                    </a:p>
                  </a:txBody>
                  <a:tcPr/>
                </a:tc>
                <a:tc>
                  <a:txBody>
                    <a:bodyPr/>
                    <a:lstStyle/>
                    <a:p>
                      <a:pPr lvl="0" algn="l">
                        <a:lnSpc>
                          <a:spcPct val="100000"/>
                        </a:lnSpc>
                        <a:spcBef>
                          <a:spcPts val="0"/>
                        </a:spcBef>
                        <a:spcAft>
                          <a:spcPts val="0"/>
                        </a:spcAft>
                        <a:buNone/>
                      </a:pPr>
                      <a:r>
                        <a:rPr lang="en-US"/>
                        <a:t>Combines physical and online presence, but with standard marketing.</a:t>
                      </a:r>
                    </a:p>
                  </a:txBody>
                  <a:tcPr/>
                </a:tc>
                <a:tc>
                  <a:txBody>
                    <a:bodyPr/>
                    <a:lstStyle/>
                    <a:p>
                      <a:pPr lvl="0" algn="l">
                        <a:lnSpc>
                          <a:spcPct val="100000"/>
                        </a:lnSpc>
                        <a:spcBef>
                          <a:spcPts val="0"/>
                        </a:spcBef>
                        <a:spcAft>
                          <a:spcPts val="0"/>
                        </a:spcAft>
                        <a:buNone/>
                      </a:pPr>
                      <a:r>
                        <a:rPr lang="en-US"/>
                        <a:t>Premium branding, digital-focused, but not highly personalized.</a:t>
                      </a:r>
                    </a:p>
                  </a:txBody>
                  <a:tcPr/>
                </a:tc>
                <a:tc>
                  <a:txBody>
                    <a:bodyPr/>
                    <a:lstStyle/>
                    <a:p>
                      <a:pPr lvl="0" algn="l">
                        <a:lnSpc>
                          <a:spcPct val="100000"/>
                        </a:lnSpc>
                        <a:spcBef>
                          <a:spcPts val="0"/>
                        </a:spcBef>
                        <a:spcAft>
                          <a:spcPts val="0"/>
                        </a:spcAft>
                        <a:buNone/>
                      </a:pPr>
                      <a:r>
                        <a:rPr lang="en-US" sz="1800" b="0" u="none" strike="noStrike" noProof="0"/>
                        <a:t>Partners with major e-commerce platforms and runs smart digital campaigns, making it a trusted choice for informed shopping across various platforms.</a:t>
                      </a:r>
                      <a:endParaRPr lang="en-US" sz="1800" b="0" i="0" u="none" strike="noStrike" noProof="0">
                        <a:latin typeface="Calibri"/>
                      </a:endParaRPr>
                    </a:p>
                  </a:txBody>
                  <a:tcPr/>
                </a:tc>
                <a:extLst>
                  <a:ext uri="{0D108BD9-81ED-4DB2-BD59-A6C34878D82A}">
                    <a16:rowId xmlns:a16="http://schemas.microsoft.com/office/drawing/2014/main" val="457005780"/>
                  </a:ext>
                </a:extLst>
              </a:tr>
              <a:tr h="1126652">
                <a:tc>
                  <a:txBody>
                    <a:bodyPr/>
                    <a:lstStyle/>
                    <a:p>
                      <a:r>
                        <a:rPr lang="en-US"/>
                        <a:t>Packaging</a:t>
                      </a:r>
                    </a:p>
                  </a:txBody>
                  <a:tcPr/>
                </a:tc>
                <a:tc>
                  <a:txBody>
                    <a:bodyPr/>
                    <a:lstStyle/>
                    <a:p>
                      <a:pPr lvl="0" algn="l">
                        <a:lnSpc>
                          <a:spcPct val="100000"/>
                        </a:lnSpc>
                        <a:spcBef>
                          <a:spcPts val="0"/>
                        </a:spcBef>
                        <a:spcAft>
                          <a:spcPts val="0"/>
                        </a:spcAft>
                        <a:buNone/>
                      </a:pPr>
                      <a:r>
                        <a:rPr lang="en-US"/>
                        <a:t>Standardized packaging with Amazon branding, minimal customization.</a:t>
                      </a:r>
                    </a:p>
                  </a:txBody>
                  <a:tcPr/>
                </a:tc>
                <a:tc>
                  <a:txBody>
                    <a:bodyPr/>
                    <a:lstStyle/>
                    <a:p>
                      <a:pPr lvl="0" algn="l">
                        <a:lnSpc>
                          <a:spcPct val="100000"/>
                        </a:lnSpc>
                        <a:spcBef>
                          <a:spcPts val="0"/>
                        </a:spcBef>
                        <a:spcAft>
                          <a:spcPts val="0"/>
                        </a:spcAft>
                        <a:buNone/>
                      </a:pPr>
                      <a:r>
                        <a:rPr lang="en-US"/>
                        <a:t>Branded, standard packaging, lacks customization.</a:t>
                      </a:r>
                    </a:p>
                  </a:txBody>
                  <a:tcPr/>
                </a:tc>
                <a:tc>
                  <a:txBody>
                    <a:bodyPr/>
                    <a:lstStyle/>
                    <a:p>
                      <a:pPr lvl="0" algn="l">
                        <a:lnSpc>
                          <a:spcPct val="100000"/>
                        </a:lnSpc>
                        <a:spcBef>
                          <a:spcPts val="0"/>
                        </a:spcBef>
                        <a:spcAft>
                          <a:spcPts val="0"/>
                        </a:spcAft>
                        <a:buNone/>
                      </a:pPr>
                      <a:r>
                        <a:rPr lang="en-US"/>
                        <a:t>Branded packaging with focus on electronics.</a:t>
                      </a:r>
                    </a:p>
                  </a:txBody>
                  <a:tcPr/>
                </a:tc>
                <a:tc>
                  <a:txBody>
                    <a:bodyPr/>
                    <a:lstStyle/>
                    <a:p>
                      <a:pPr lvl="0" algn="l">
                        <a:lnSpc>
                          <a:spcPct val="100000"/>
                        </a:lnSpc>
                        <a:spcBef>
                          <a:spcPts val="0"/>
                        </a:spcBef>
                        <a:spcAft>
                          <a:spcPts val="0"/>
                        </a:spcAft>
                        <a:buNone/>
                      </a:pPr>
                      <a:r>
                        <a:rPr lang="en-US"/>
                        <a:t>Premium, but standard luxury packaging for select brands.</a:t>
                      </a:r>
                    </a:p>
                  </a:txBody>
                  <a:tcPr/>
                </a:tc>
                <a:tc>
                  <a:txBody>
                    <a:bodyPr/>
                    <a:lstStyle/>
                    <a:p>
                      <a:pPr lvl="0" algn="l">
                        <a:lnSpc>
                          <a:spcPct val="100000"/>
                        </a:lnSpc>
                        <a:spcBef>
                          <a:spcPts val="0"/>
                        </a:spcBef>
                        <a:spcAft>
                          <a:spcPts val="0"/>
                        </a:spcAft>
                        <a:buNone/>
                      </a:pPr>
                      <a:r>
                        <a:rPr lang="en-US" sz="1800" b="0" u="none" strike="noStrike" noProof="0"/>
                        <a:t>Packaging is handled by the platform you choose. PickDo provides the link, and the platform handles the rest.</a:t>
                      </a:r>
                      <a:endParaRPr lang="en-US"/>
                    </a:p>
                  </a:txBody>
                  <a:tcPr/>
                </a:tc>
                <a:extLst>
                  <a:ext uri="{0D108BD9-81ED-4DB2-BD59-A6C34878D82A}">
                    <a16:rowId xmlns:a16="http://schemas.microsoft.com/office/drawing/2014/main" val="3498795634"/>
                  </a:ext>
                </a:extLst>
              </a:tr>
              <a:tr h="1126652">
                <a:tc>
                  <a:txBody>
                    <a:bodyPr/>
                    <a:lstStyle/>
                    <a:p>
                      <a:r>
                        <a:rPr lang="en-US"/>
                        <a:t>Market reviews </a:t>
                      </a:r>
                    </a:p>
                  </a:txBody>
                  <a:tcPr/>
                </a:tc>
                <a:tc>
                  <a:txBody>
                    <a:bodyPr/>
                    <a:lstStyle/>
                    <a:p>
                      <a:r>
                        <a:rPr lang="en-US"/>
                        <a:t>Positive for their wide range of products and electronics.</a:t>
                      </a:r>
                    </a:p>
                  </a:txBody>
                  <a:tcPr/>
                </a:tc>
                <a:tc>
                  <a:txBody>
                    <a:bodyPr/>
                    <a:lstStyle/>
                    <a:p>
                      <a:r>
                        <a:rPr lang="en-US"/>
                        <a:t>Positive for their fast delivery and offers.</a:t>
                      </a:r>
                    </a:p>
                  </a:txBody>
                  <a:tcPr/>
                </a:tc>
                <a:tc>
                  <a:txBody>
                    <a:bodyPr/>
                    <a:lstStyle/>
                    <a:p>
                      <a:r>
                        <a:rPr lang="en-US"/>
                        <a:t>Positive for their offline presence and Tech focused algorithm.</a:t>
                      </a:r>
                    </a:p>
                  </a:txBody>
                  <a:tcPr/>
                </a:tc>
                <a:tc>
                  <a:txBody>
                    <a:bodyPr/>
                    <a:lstStyle/>
                    <a:p>
                      <a:pPr lvl="0">
                        <a:buNone/>
                      </a:pPr>
                      <a:r>
                        <a:rPr lang="en-US" sz="1800" b="0" u="none" strike="noStrike" noProof="0"/>
                        <a:t>Positive for their authenticity and packaging of products.</a:t>
                      </a:r>
                      <a:endParaRPr lang="en-US" b="0"/>
                    </a:p>
                  </a:txBody>
                  <a:tcPr/>
                </a:tc>
                <a:tc>
                  <a:txBody>
                    <a:bodyPr/>
                    <a:lstStyle/>
                    <a:p>
                      <a:pPr lvl="0" algn="l">
                        <a:lnSpc>
                          <a:spcPct val="100000"/>
                        </a:lnSpc>
                        <a:spcBef>
                          <a:spcPts val="0"/>
                        </a:spcBef>
                        <a:spcAft>
                          <a:spcPts val="0"/>
                        </a:spcAft>
                        <a:buNone/>
                      </a:pPr>
                      <a:r>
                        <a:rPr lang="en-US" sz="1800" b="0" u="none" strike="noStrike" noProof="0"/>
                        <a:t>Features genuine and trustworthy product reviews, ensuring users can rely on authentic feedback to assess quality.</a:t>
                      </a:r>
                      <a:endParaRPr lang="en-US"/>
                    </a:p>
                  </a:txBody>
                  <a:tcPr/>
                </a:tc>
                <a:extLst>
                  <a:ext uri="{0D108BD9-81ED-4DB2-BD59-A6C34878D82A}">
                    <a16:rowId xmlns:a16="http://schemas.microsoft.com/office/drawing/2014/main" val="1009763486"/>
                  </a:ext>
                </a:extLst>
              </a:tr>
              <a:tr h="1385229">
                <a:tc>
                  <a:txBody>
                    <a:bodyPr/>
                    <a:lstStyle/>
                    <a:p>
                      <a:r>
                        <a:rPr lang="en-US"/>
                        <a:t>UVP</a:t>
                      </a:r>
                    </a:p>
                  </a:txBody>
                  <a:tcPr/>
                </a:tc>
                <a:tc>
                  <a:txBody>
                    <a:bodyPr/>
                    <a:lstStyle/>
                    <a:p>
                      <a:pPr lvl="0" algn="l">
                        <a:lnSpc>
                          <a:spcPct val="100000"/>
                        </a:lnSpc>
                        <a:spcBef>
                          <a:spcPts val="0"/>
                        </a:spcBef>
                        <a:spcAft>
                          <a:spcPts val="0"/>
                        </a:spcAft>
                        <a:buNone/>
                      </a:pPr>
                      <a:r>
                        <a:rPr lang="en-US"/>
                        <a:t>Wide selection, fast delivery, but not tailored to specific users.</a:t>
                      </a:r>
                    </a:p>
                  </a:txBody>
                  <a:tcPr/>
                </a:tc>
                <a:tc>
                  <a:txBody>
                    <a:bodyPr/>
                    <a:lstStyle/>
                    <a:p>
                      <a:pPr lvl="0" algn="l">
                        <a:lnSpc>
                          <a:spcPct val="100000"/>
                        </a:lnSpc>
                        <a:spcBef>
                          <a:spcPts val="0"/>
                        </a:spcBef>
                        <a:spcAft>
                          <a:spcPts val="0"/>
                        </a:spcAft>
                        <a:buNone/>
                      </a:pPr>
                      <a:r>
                        <a:rPr lang="en-US"/>
                        <a:t>Known for discounts, but lacks precision in recommendations.</a:t>
                      </a:r>
                    </a:p>
                  </a:txBody>
                  <a:tcPr/>
                </a:tc>
                <a:tc>
                  <a:txBody>
                    <a:bodyPr/>
                    <a:lstStyle/>
                    <a:p>
                      <a:pPr lvl="0" algn="l">
                        <a:lnSpc>
                          <a:spcPct val="100000"/>
                        </a:lnSpc>
                        <a:spcBef>
                          <a:spcPts val="0"/>
                        </a:spcBef>
                        <a:spcAft>
                          <a:spcPts val="0"/>
                        </a:spcAft>
                        <a:buNone/>
                      </a:pPr>
                      <a:r>
                        <a:rPr lang="en-US"/>
                        <a:t>Trusted for electronics, but not a personalized service.</a:t>
                      </a:r>
                    </a:p>
                  </a:txBody>
                  <a:tcPr/>
                </a:tc>
                <a:tc>
                  <a:txBody>
                    <a:bodyPr/>
                    <a:lstStyle/>
                    <a:p>
                      <a:pPr lvl="0" algn="l">
                        <a:lnSpc>
                          <a:spcPct val="100000"/>
                        </a:lnSpc>
                        <a:spcBef>
                          <a:spcPts val="0"/>
                        </a:spcBef>
                        <a:spcAft>
                          <a:spcPts val="0"/>
                        </a:spcAft>
                        <a:buNone/>
                      </a:pPr>
                      <a:r>
                        <a:rPr lang="en-US"/>
                        <a:t>Premium, but not focused on user-specific recommendations.</a:t>
                      </a:r>
                    </a:p>
                  </a:txBody>
                  <a:tcPr/>
                </a:tc>
                <a:tc>
                  <a:txBody>
                    <a:bodyPr/>
                    <a:lstStyle/>
                    <a:p>
                      <a:pPr lvl="0" algn="l">
                        <a:lnSpc>
                          <a:spcPct val="100000"/>
                        </a:lnSpc>
                        <a:spcBef>
                          <a:spcPts val="0"/>
                        </a:spcBef>
                        <a:spcAft>
                          <a:spcPts val="0"/>
                        </a:spcAft>
                        <a:buNone/>
                      </a:pPr>
                      <a:r>
                        <a:rPr lang="en-US" sz="1800" b="0" u="none" strike="noStrike" noProof="0"/>
                        <a:t>Offers tailored product recommendations based on user preferences, making it easy to find the best matches and simplify decision-making.</a:t>
                      </a:r>
                      <a:endParaRPr lang="en-US"/>
                    </a:p>
                  </a:txBody>
                  <a:tcPr/>
                </a:tc>
                <a:extLst>
                  <a:ext uri="{0D108BD9-81ED-4DB2-BD59-A6C34878D82A}">
                    <a16:rowId xmlns:a16="http://schemas.microsoft.com/office/drawing/2014/main" val="1794513914"/>
                  </a:ext>
                </a:extLst>
              </a:tr>
              <a:tr h="1126652">
                <a:tc>
                  <a:txBody>
                    <a:bodyPr/>
                    <a:lstStyle/>
                    <a:p>
                      <a:r>
                        <a:rPr lang="en-US"/>
                        <a:t>Selection based on user preference</a:t>
                      </a:r>
                    </a:p>
                  </a:txBody>
                  <a:tcPr/>
                </a:tc>
                <a:tc>
                  <a:txBody>
                    <a:bodyPr/>
                    <a:lstStyle/>
                    <a:p>
                      <a:pPr lvl="0" algn="l">
                        <a:lnSpc>
                          <a:spcPct val="100000"/>
                        </a:lnSpc>
                        <a:spcBef>
                          <a:spcPts val="0"/>
                        </a:spcBef>
                        <a:spcAft>
                          <a:spcPts val="0"/>
                        </a:spcAft>
                        <a:buNone/>
                      </a:pPr>
                      <a:r>
                        <a:rPr lang="en-US"/>
                        <a:t>Broad product range, but generalized and not for I</a:t>
                      </a:r>
                      <a:r>
                        <a:rPr lang="en-US" sz="1800" b="0" u="none" strike="noStrike" noProof="0"/>
                        <a:t>individual user preferences.</a:t>
                      </a:r>
                      <a:endParaRPr lang="en-US"/>
                    </a:p>
                    <a:p>
                      <a:pPr lvl="0">
                        <a:buNone/>
                      </a:pPr>
                      <a:endParaRPr lang="en-US"/>
                    </a:p>
                  </a:txBody>
                  <a:tcPr/>
                </a:tc>
                <a:tc>
                  <a:txBody>
                    <a:bodyPr/>
                    <a:lstStyle/>
                    <a:p>
                      <a:pPr lvl="0">
                        <a:buNone/>
                      </a:pPr>
                      <a:r>
                        <a:rPr lang="en-US" sz="1800" b="0" u="none" strike="noStrike" noProof="0"/>
                        <a:t>Strong focus on regional brands but </a:t>
                      </a:r>
                      <a:r>
                        <a:rPr lang="en-US" sz="1800" b="0" u="none" strike="noStrike" noProof="0">
                          <a:solidFill>
                            <a:srgbClr val="000000"/>
                          </a:solidFill>
                        </a:rPr>
                        <a:t>not for Individual user preferences.</a:t>
                      </a:r>
                      <a:endParaRPr lang="en-US"/>
                    </a:p>
                  </a:txBody>
                  <a:tcPr/>
                </a:tc>
                <a:tc>
                  <a:txBody>
                    <a:bodyPr/>
                    <a:lstStyle/>
                    <a:p>
                      <a:r>
                        <a:rPr lang="en-US"/>
                        <a:t>Great focus on Electronics and </a:t>
                      </a:r>
                      <a:r>
                        <a:rPr lang="en-US" sz="1800" b="0" u="none" strike="noStrike" noProof="0">
                          <a:solidFill>
                            <a:srgbClr val="000000"/>
                          </a:solidFill>
                        </a:rPr>
                        <a:t>not for Individual user preferences.</a:t>
                      </a:r>
                      <a:endParaRPr lang="en-US"/>
                    </a:p>
                  </a:txBody>
                  <a:tcPr/>
                </a:tc>
                <a:tc>
                  <a:txBody>
                    <a:bodyPr/>
                    <a:lstStyle/>
                    <a:p>
                      <a:r>
                        <a:rPr lang="en-US"/>
                        <a:t>Niche premium brands but </a:t>
                      </a:r>
                      <a:r>
                        <a:rPr lang="en-US" sz="1800" b="0" u="none" strike="noStrike" noProof="0">
                          <a:solidFill>
                            <a:srgbClr val="000000"/>
                          </a:solidFill>
                        </a:rPr>
                        <a:t>not for Individual user preferences.</a:t>
                      </a:r>
                      <a:endParaRPr lang="en-US"/>
                    </a:p>
                  </a:txBody>
                  <a:tcPr/>
                </a:tc>
                <a:tc>
                  <a:txBody>
                    <a:bodyPr/>
                    <a:lstStyle/>
                    <a:p>
                      <a:r>
                        <a:rPr lang="en-US"/>
                        <a:t>Optimized for individual user preferences, Making product choices easier, quicker and more accurate than competitors.</a:t>
                      </a:r>
                    </a:p>
                  </a:txBody>
                  <a:tcPr/>
                </a:tc>
                <a:extLst>
                  <a:ext uri="{0D108BD9-81ED-4DB2-BD59-A6C34878D82A}">
                    <a16:rowId xmlns:a16="http://schemas.microsoft.com/office/drawing/2014/main" val="3836816247"/>
                  </a:ext>
                </a:extLst>
              </a:tr>
            </a:tbl>
          </a:graphicData>
        </a:graphic>
      </p:graphicFrame>
      <p:sp>
        <p:nvSpPr>
          <p:cNvPr id="4" name="Rectangle 3">
            <a:extLst>
              <a:ext uri="{FF2B5EF4-FFF2-40B4-BE49-F238E27FC236}">
                <a16:creationId xmlns:a16="http://schemas.microsoft.com/office/drawing/2014/main" id="{A52E6210-4118-EFB3-E1E8-0624ABC5343C}"/>
              </a:ext>
            </a:extLst>
          </p:cNvPr>
          <p:cNvSpPr/>
          <p:nvPr/>
        </p:nvSpPr>
        <p:spPr>
          <a:xfrm rot="-5400000">
            <a:off x="9054353" y="-9067800"/>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6F26589-61A9-E60D-7972-A0630D4B8D3B}"/>
              </a:ext>
            </a:extLst>
          </p:cNvPr>
          <p:cNvSpPr/>
          <p:nvPr/>
        </p:nvSpPr>
        <p:spPr>
          <a:xfrm rot="-5400000">
            <a:off x="9054352" y="1138518"/>
            <a:ext cx="104215" cy="18199474"/>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95347D-CEBE-16BD-919F-3C7A0D830A38}"/>
              </a:ext>
            </a:extLst>
          </p:cNvPr>
          <p:cNvSpPr/>
          <p:nvPr/>
        </p:nvSpPr>
        <p:spPr>
          <a:xfrm>
            <a:off x="-15689" y="29135"/>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D40CA1-CC8D-66C8-86D3-CF27813D5161}"/>
              </a:ext>
            </a:extLst>
          </p:cNvPr>
          <p:cNvSpPr/>
          <p:nvPr/>
        </p:nvSpPr>
        <p:spPr>
          <a:xfrm>
            <a:off x="18164733" y="2240"/>
            <a:ext cx="117662" cy="10238815"/>
          </a:xfrm>
          <a:prstGeom prst="rect">
            <a:avLst/>
          </a:prstGeom>
          <a:solidFill>
            <a:srgbClr val="1F49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8AE782A-8EEF-4AC3-BC42-6EFBAA3E5D9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49890" y1="49007" x2="49890" y2="49007"/>
                        <a14:foregroundMark x1="61038" y1="45033" x2="61038" y2="45033"/>
                        <a14:foregroundMark x1="68212" y1="45033" x2="68212" y2="45033"/>
                        <a14:foregroundMark x1="67439" y1="53753" x2="67439" y2="53753"/>
                        <a14:foregroundMark x1="61810" y1="63355" x2="61810" y2="63355"/>
                        <a14:foregroundMark x1="38742" y1="62472" x2="38742" y2="62472"/>
                        <a14:foregroundMark x1="30022" y1="50552" x2="30022" y2="50552"/>
                        <a14:foregroundMark x1="38742" y1="49779" x2="38742" y2="49779"/>
                        <a14:foregroundMark x1="45143" y1="39404" x2="45143" y2="39404"/>
                        <a14:foregroundMark x1="63355" y1="77594" x2="63355" y2="77594"/>
                        <a14:foregroundMark x1="41943" y1="79249" x2="41943" y2="79249"/>
                        <a14:foregroundMark x1="53091" y1="21192" x2="53091" y2="21192"/>
                        <a14:foregroundMark x1="61810" y1="24283" x2="61810" y2="24283"/>
                        <a14:foregroundMark x1="45143" y1="24283" x2="45143" y2="24283"/>
                        <a14:foregroundMark x1="61038" y1="23510" x2="61038" y2="23510"/>
                        <a14:foregroundMark x1="65784" y1="17991" x2="65784" y2="17991"/>
                        <a14:foregroundMark x1="65784" y1="17991" x2="65784" y2="17991"/>
                        <a14:foregroundMark x1="76159" y1="28366" x2="76159" y2="28366"/>
                        <a14:foregroundMark x1="80132" y1="19536" x2="80132" y2="19536"/>
                        <a14:foregroundMark x1="81678" y1="19536" x2="81678" y2="19536"/>
                        <a14:foregroundMark x1="81678" y1="19536" x2="81678" y2="19536"/>
                        <a14:foregroundMark x1="14901" y1="21965" x2="14901" y2="21965"/>
                        <a14:foregroundMark x1="26821" y1="21965" x2="26821" y2="21965"/>
                        <a14:foregroundMark x1="31567" y1="23510" x2="31567" y2="23510"/>
                        <a14:foregroundMark x1="64238" y1="18764" x2="64238" y2="18764"/>
                        <a14:foregroundMark x1="68985" y1="25166" x2="68985" y2="25166"/>
                        <a14:foregroundMark x1="80905" y1="23510" x2="80905" y2="23510"/>
                      </a14:backgroundRemoval>
                    </a14:imgEffect>
                  </a14:imgLayer>
                </a14:imgProps>
              </a:ext>
            </a:extLst>
          </a:blip>
          <a:stretch>
            <a:fillRect/>
          </a:stretch>
        </p:blipFill>
        <p:spPr>
          <a:xfrm>
            <a:off x="17126857" y="84045"/>
            <a:ext cx="1059170" cy="1059170"/>
          </a:xfrm>
          <a:prstGeom prst="rect">
            <a:avLst/>
          </a:prstGeom>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2946946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TotalTime>
  <Words>5971</Words>
  <Application>Microsoft Office PowerPoint</Application>
  <PresentationFormat>Custom</PresentationFormat>
  <Paragraphs>891</Paragraphs>
  <Slides>26</Slides>
  <Notes>18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Antonio Bold</vt:lpstr>
      <vt:lpstr>Barlow</vt:lpstr>
      <vt:lpstr>Calibri</vt:lpstr>
      <vt:lpstr>Gill Sans</vt:lpstr>
      <vt:lpstr>charter</vt:lpstr>
      <vt:lpstr>Verdana</vt:lpstr>
      <vt:lpstr>Arial</vt:lpstr>
      <vt:lpstr>Avenir</vt:lpstr>
      <vt:lpstr>Aptos</vt:lpstr>
      <vt:lpstr>Raleway</vt:lpstr>
      <vt:lpstr>Lexend Deca</vt:lpstr>
      <vt:lpstr>Montserrat</vt:lpstr>
      <vt:lpstr>Office Theme</vt:lpstr>
      <vt:lpstr>PowerPoint Presentation</vt:lpstr>
      <vt:lpstr>PowerPoint Presentation</vt:lpstr>
      <vt:lpstr>Problem/Opportunity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MVP</vt:lpstr>
      <vt:lpstr>PowerPoint Presentation</vt:lpstr>
      <vt:lpstr>PowerPoint Presentation</vt:lpstr>
      <vt:lpstr>Go-to-Market Strategy</vt:lpstr>
      <vt:lpstr>Go-to-Market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Economics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Next-Gen 2021: Global Program Overview Editable Deck</dc:title>
  <dc:creator>R.Sujatha</dc:creator>
  <cp:lastModifiedBy>Jayadithya Akunuri</cp:lastModifiedBy>
  <cp:revision>26</cp:revision>
  <cp:lastPrinted>2024-12-11T03:30:23Z</cp:lastPrinted>
  <dcterms:created xsi:type="dcterms:W3CDTF">2006-08-16T00:00:00Z</dcterms:created>
  <dcterms:modified xsi:type="dcterms:W3CDTF">2024-12-11T03:31:01Z</dcterms:modified>
  <dc:identifier>DAEgz1I4riU</dc:identifier>
</cp:coreProperties>
</file>